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6" r:id="rId6"/>
    <p:sldId id="270" r:id="rId7"/>
    <p:sldId id="267" r:id="rId8"/>
    <p:sldId id="268" r:id="rId9"/>
    <p:sldId id="269" r:id="rId10"/>
    <p:sldId id="261" r:id="rId11"/>
    <p:sldId id="271" r:id="rId12"/>
    <p:sldId id="272" r:id="rId13"/>
    <p:sldId id="262" r:id="rId14"/>
    <p:sldId id="273" r:id="rId15"/>
    <p:sldId id="274" r:id="rId16"/>
    <p:sldId id="275" r:id="rId17"/>
    <p:sldId id="276" r:id="rId18"/>
    <p:sldId id="277" r:id="rId19"/>
    <p:sldId id="278" r:id="rId20"/>
    <p:sldId id="279" r:id="rId21"/>
    <p:sldId id="280" r:id="rId22"/>
    <p:sldId id="281" r:id="rId23"/>
    <p:sldId id="263" r:id="rId24"/>
    <p:sldId id="265" r:id="rId25"/>
    <p:sldId id="282"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FFC7"/>
    <a:srgbClr val="68F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p:restoredTop sz="50000" autoAdjust="0"/>
  </p:normalViewPr>
  <p:slideViewPr>
    <p:cSldViewPr snapToGrid="0" snapToObjects="1">
      <p:cViewPr>
        <p:scale>
          <a:sx n="120" d="100"/>
          <a:sy n="120" d="100"/>
        </p:scale>
        <p:origin x="-280"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B08910-E2EC-7B45-9D25-CB5C9B3378C2}" type="doc">
      <dgm:prSet loTypeId="urn:microsoft.com/office/officeart/2005/8/layout/matrix3" loCatId="" qsTypeId="urn:microsoft.com/office/officeart/2005/8/quickstyle/simple4" qsCatId="simple" csTypeId="urn:microsoft.com/office/officeart/2005/8/colors/colorful4" csCatId="colorful" phldr="1"/>
      <dgm:spPr/>
      <dgm:t>
        <a:bodyPr/>
        <a:lstStyle/>
        <a:p>
          <a:endParaRPr lang="fr-FR"/>
        </a:p>
      </dgm:t>
    </dgm:pt>
    <dgm:pt modelId="{F789EF41-49B6-0F42-A737-158770B6D6F7}">
      <dgm:prSet phldrT="[Texte]"/>
      <dgm:spPr/>
      <dgm:t>
        <a:bodyPr/>
        <a:lstStyle/>
        <a:p>
          <a:r>
            <a:rPr lang="fr-FR" dirty="0" smtClean="0"/>
            <a:t>ANGLAIS</a:t>
          </a:r>
          <a:endParaRPr lang="fr-FR" dirty="0"/>
        </a:p>
      </dgm:t>
    </dgm:pt>
    <dgm:pt modelId="{9902E5C5-A572-B048-BE28-7238F759180C}" type="parTrans" cxnId="{3960549A-C39A-6A41-A749-911E092B507F}">
      <dgm:prSet/>
      <dgm:spPr/>
      <dgm:t>
        <a:bodyPr/>
        <a:lstStyle/>
        <a:p>
          <a:endParaRPr lang="fr-FR"/>
        </a:p>
      </dgm:t>
    </dgm:pt>
    <dgm:pt modelId="{C5A34828-FC37-6441-8DB3-49366033FB96}" type="sibTrans" cxnId="{3960549A-C39A-6A41-A749-911E092B507F}">
      <dgm:prSet/>
      <dgm:spPr/>
      <dgm:t>
        <a:bodyPr/>
        <a:lstStyle/>
        <a:p>
          <a:endParaRPr lang="fr-FR"/>
        </a:p>
      </dgm:t>
    </dgm:pt>
    <dgm:pt modelId="{2F760110-F2FA-5945-9727-E8E99B0EBC55}">
      <dgm:prSet phldrT="[Texte]"/>
      <dgm:spPr/>
      <dgm:t>
        <a:bodyPr/>
        <a:lstStyle/>
        <a:p>
          <a:r>
            <a:rPr lang="fr-FR" dirty="0" smtClean="0"/>
            <a:t>FRANCAIS</a:t>
          </a:r>
          <a:endParaRPr lang="fr-FR" dirty="0"/>
        </a:p>
      </dgm:t>
    </dgm:pt>
    <dgm:pt modelId="{4385597D-3CBB-064C-A658-35661E49D250}" type="parTrans" cxnId="{7A0C4B91-46B0-B145-82F9-B47C31AA232B}">
      <dgm:prSet/>
      <dgm:spPr/>
      <dgm:t>
        <a:bodyPr/>
        <a:lstStyle/>
        <a:p>
          <a:endParaRPr lang="fr-FR"/>
        </a:p>
      </dgm:t>
    </dgm:pt>
    <dgm:pt modelId="{F2A0ACE7-7B28-024B-962A-85FE571CF6D7}" type="sibTrans" cxnId="{7A0C4B91-46B0-B145-82F9-B47C31AA232B}">
      <dgm:prSet/>
      <dgm:spPr/>
      <dgm:t>
        <a:bodyPr/>
        <a:lstStyle/>
        <a:p>
          <a:endParaRPr lang="fr-FR"/>
        </a:p>
      </dgm:t>
    </dgm:pt>
    <dgm:pt modelId="{A2569A5A-4309-1C43-9C99-ECF6804DF0B7}">
      <dgm:prSet phldrT="[Texte]"/>
      <dgm:spPr/>
      <dgm:t>
        <a:bodyPr/>
        <a:lstStyle/>
        <a:p>
          <a:r>
            <a:rPr lang="fr-FR" dirty="0" smtClean="0"/>
            <a:t>TECHNOLOGIE</a:t>
          </a:r>
          <a:endParaRPr lang="fr-FR" dirty="0"/>
        </a:p>
      </dgm:t>
    </dgm:pt>
    <dgm:pt modelId="{CA7A1BCF-1999-2F49-92AF-DCB3C2759ACD}" type="parTrans" cxnId="{871DBB0E-DDDF-0847-81EB-EF124B5914E3}">
      <dgm:prSet/>
      <dgm:spPr/>
      <dgm:t>
        <a:bodyPr/>
        <a:lstStyle/>
        <a:p>
          <a:endParaRPr lang="fr-FR"/>
        </a:p>
      </dgm:t>
    </dgm:pt>
    <dgm:pt modelId="{C7AEA5F4-DF48-314E-B564-D4AC939583F3}" type="sibTrans" cxnId="{871DBB0E-DDDF-0847-81EB-EF124B5914E3}">
      <dgm:prSet/>
      <dgm:spPr/>
      <dgm:t>
        <a:bodyPr/>
        <a:lstStyle/>
        <a:p>
          <a:endParaRPr lang="fr-FR"/>
        </a:p>
      </dgm:t>
    </dgm:pt>
    <dgm:pt modelId="{E6FADFEE-413B-7E45-BE73-B32B87950A4E}">
      <dgm:prSet phldrT="[Texte]"/>
      <dgm:spPr/>
      <dgm:t>
        <a:bodyPr/>
        <a:lstStyle/>
        <a:p>
          <a:r>
            <a:rPr lang="fr-FR" dirty="0" smtClean="0"/>
            <a:t>MUSIQUE</a:t>
          </a:r>
          <a:endParaRPr lang="fr-FR" dirty="0"/>
        </a:p>
      </dgm:t>
    </dgm:pt>
    <dgm:pt modelId="{31354E12-226F-9741-9E5B-C1D7CB7A8B6D}" type="parTrans" cxnId="{04728433-437D-864B-8EC3-A12D636B71C8}">
      <dgm:prSet/>
      <dgm:spPr/>
      <dgm:t>
        <a:bodyPr/>
        <a:lstStyle/>
        <a:p>
          <a:endParaRPr lang="fr-FR"/>
        </a:p>
      </dgm:t>
    </dgm:pt>
    <dgm:pt modelId="{2BBE9247-36F7-EE45-AF96-0A91DAB5EF62}" type="sibTrans" cxnId="{04728433-437D-864B-8EC3-A12D636B71C8}">
      <dgm:prSet/>
      <dgm:spPr/>
      <dgm:t>
        <a:bodyPr/>
        <a:lstStyle/>
        <a:p>
          <a:endParaRPr lang="fr-FR"/>
        </a:p>
      </dgm:t>
    </dgm:pt>
    <dgm:pt modelId="{13FAD86B-5071-2F4D-95CC-0CD181AFB1ED}" type="pres">
      <dgm:prSet presAssocID="{23B08910-E2EC-7B45-9D25-CB5C9B3378C2}" presName="matrix" presStyleCnt="0">
        <dgm:presLayoutVars>
          <dgm:chMax val="1"/>
          <dgm:dir/>
          <dgm:resizeHandles val="exact"/>
        </dgm:presLayoutVars>
      </dgm:prSet>
      <dgm:spPr/>
      <dgm:t>
        <a:bodyPr/>
        <a:lstStyle/>
        <a:p>
          <a:endParaRPr lang="fr-FR"/>
        </a:p>
      </dgm:t>
    </dgm:pt>
    <dgm:pt modelId="{02AF0CDC-C829-0A41-BC61-A47CAF3CCAD0}" type="pres">
      <dgm:prSet presAssocID="{23B08910-E2EC-7B45-9D25-CB5C9B3378C2}" presName="diamond" presStyleLbl="bgShp" presStyleIdx="0" presStyleCnt="1"/>
      <dgm:spPr/>
    </dgm:pt>
    <dgm:pt modelId="{A8CC45B6-C932-2346-B602-90C9F9876254}" type="pres">
      <dgm:prSet presAssocID="{23B08910-E2EC-7B45-9D25-CB5C9B3378C2}" presName="quad1" presStyleLbl="node1" presStyleIdx="0" presStyleCnt="4">
        <dgm:presLayoutVars>
          <dgm:chMax val="0"/>
          <dgm:chPref val="0"/>
          <dgm:bulletEnabled val="1"/>
        </dgm:presLayoutVars>
      </dgm:prSet>
      <dgm:spPr/>
      <dgm:t>
        <a:bodyPr/>
        <a:lstStyle/>
        <a:p>
          <a:endParaRPr lang="fr-FR"/>
        </a:p>
      </dgm:t>
    </dgm:pt>
    <dgm:pt modelId="{2F7EC0BA-DCF6-C343-A7E5-D9B21F806E99}" type="pres">
      <dgm:prSet presAssocID="{23B08910-E2EC-7B45-9D25-CB5C9B3378C2}" presName="quad2" presStyleLbl="node1" presStyleIdx="1" presStyleCnt="4">
        <dgm:presLayoutVars>
          <dgm:chMax val="0"/>
          <dgm:chPref val="0"/>
          <dgm:bulletEnabled val="1"/>
        </dgm:presLayoutVars>
      </dgm:prSet>
      <dgm:spPr/>
      <dgm:t>
        <a:bodyPr/>
        <a:lstStyle/>
        <a:p>
          <a:endParaRPr lang="fr-FR"/>
        </a:p>
      </dgm:t>
    </dgm:pt>
    <dgm:pt modelId="{CAF5F5CA-532A-DA4C-9868-133C2007C191}" type="pres">
      <dgm:prSet presAssocID="{23B08910-E2EC-7B45-9D25-CB5C9B3378C2}" presName="quad3" presStyleLbl="node1" presStyleIdx="2" presStyleCnt="4">
        <dgm:presLayoutVars>
          <dgm:chMax val="0"/>
          <dgm:chPref val="0"/>
          <dgm:bulletEnabled val="1"/>
        </dgm:presLayoutVars>
      </dgm:prSet>
      <dgm:spPr/>
      <dgm:t>
        <a:bodyPr/>
        <a:lstStyle/>
        <a:p>
          <a:endParaRPr lang="fr-FR"/>
        </a:p>
      </dgm:t>
    </dgm:pt>
    <dgm:pt modelId="{1443F360-CE20-184E-B67B-DCBB43AEE584}" type="pres">
      <dgm:prSet presAssocID="{23B08910-E2EC-7B45-9D25-CB5C9B3378C2}" presName="quad4" presStyleLbl="node1" presStyleIdx="3" presStyleCnt="4">
        <dgm:presLayoutVars>
          <dgm:chMax val="0"/>
          <dgm:chPref val="0"/>
          <dgm:bulletEnabled val="1"/>
        </dgm:presLayoutVars>
      </dgm:prSet>
      <dgm:spPr/>
      <dgm:t>
        <a:bodyPr/>
        <a:lstStyle/>
        <a:p>
          <a:endParaRPr lang="fr-FR"/>
        </a:p>
      </dgm:t>
    </dgm:pt>
  </dgm:ptLst>
  <dgm:cxnLst>
    <dgm:cxn modelId="{04728433-437D-864B-8EC3-A12D636B71C8}" srcId="{23B08910-E2EC-7B45-9D25-CB5C9B3378C2}" destId="{E6FADFEE-413B-7E45-BE73-B32B87950A4E}" srcOrd="3" destOrd="0" parTransId="{31354E12-226F-9741-9E5B-C1D7CB7A8B6D}" sibTransId="{2BBE9247-36F7-EE45-AF96-0A91DAB5EF62}"/>
    <dgm:cxn modelId="{A01CF724-A1AE-9442-87B3-71D63FAB772A}" type="presOf" srcId="{2F760110-F2FA-5945-9727-E8E99B0EBC55}" destId="{2F7EC0BA-DCF6-C343-A7E5-D9B21F806E99}" srcOrd="0" destOrd="0" presId="urn:microsoft.com/office/officeart/2005/8/layout/matrix3"/>
    <dgm:cxn modelId="{98B330F1-4C1B-8A4E-ADDB-E9C630D67964}" type="presOf" srcId="{E6FADFEE-413B-7E45-BE73-B32B87950A4E}" destId="{1443F360-CE20-184E-B67B-DCBB43AEE584}" srcOrd="0" destOrd="0" presId="urn:microsoft.com/office/officeart/2005/8/layout/matrix3"/>
    <dgm:cxn modelId="{35F32C8E-D107-894D-A487-67379C57CBC4}" type="presOf" srcId="{A2569A5A-4309-1C43-9C99-ECF6804DF0B7}" destId="{CAF5F5CA-532A-DA4C-9868-133C2007C191}" srcOrd="0" destOrd="0" presId="urn:microsoft.com/office/officeart/2005/8/layout/matrix3"/>
    <dgm:cxn modelId="{871DBB0E-DDDF-0847-81EB-EF124B5914E3}" srcId="{23B08910-E2EC-7B45-9D25-CB5C9B3378C2}" destId="{A2569A5A-4309-1C43-9C99-ECF6804DF0B7}" srcOrd="2" destOrd="0" parTransId="{CA7A1BCF-1999-2F49-92AF-DCB3C2759ACD}" sibTransId="{C7AEA5F4-DF48-314E-B564-D4AC939583F3}"/>
    <dgm:cxn modelId="{7146F14F-469E-6048-8562-618BD6DF3A20}" type="presOf" srcId="{F789EF41-49B6-0F42-A737-158770B6D6F7}" destId="{A8CC45B6-C932-2346-B602-90C9F9876254}" srcOrd="0" destOrd="0" presId="urn:microsoft.com/office/officeart/2005/8/layout/matrix3"/>
    <dgm:cxn modelId="{7A0C4B91-46B0-B145-82F9-B47C31AA232B}" srcId="{23B08910-E2EC-7B45-9D25-CB5C9B3378C2}" destId="{2F760110-F2FA-5945-9727-E8E99B0EBC55}" srcOrd="1" destOrd="0" parTransId="{4385597D-3CBB-064C-A658-35661E49D250}" sibTransId="{F2A0ACE7-7B28-024B-962A-85FE571CF6D7}"/>
    <dgm:cxn modelId="{3960549A-C39A-6A41-A749-911E092B507F}" srcId="{23B08910-E2EC-7B45-9D25-CB5C9B3378C2}" destId="{F789EF41-49B6-0F42-A737-158770B6D6F7}" srcOrd="0" destOrd="0" parTransId="{9902E5C5-A572-B048-BE28-7238F759180C}" sibTransId="{C5A34828-FC37-6441-8DB3-49366033FB96}"/>
    <dgm:cxn modelId="{023E0264-4CDD-FD4A-95B3-E2A0B1055BE7}" type="presOf" srcId="{23B08910-E2EC-7B45-9D25-CB5C9B3378C2}" destId="{13FAD86B-5071-2F4D-95CC-0CD181AFB1ED}" srcOrd="0" destOrd="0" presId="urn:microsoft.com/office/officeart/2005/8/layout/matrix3"/>
    <dgm:cxn modelId="{14F039FC-3E41-3642-BA8D-C931DA48FBD4}" type="presParOf" srcId="{13FAD86B-5071-2F4D-95CC-0CD181AFB1ED}" destId="{02AF0CDC-C829-0A41-BC61-A47CAF3CCAD0}" srcOrd="0" destOrd="0" presId="urn:microsoft.com/office/officeart/2005/8/layout/matrix3"/>
    <dgm:cxn modelId="{6EF0FACC-91BF-D04F-B0B1-597A2A4506E5}" type="presParOf" srcId="{13FAD86B-5071-2F4D-95CC-0CD181AFB1ED}" destId="{A8CC45B6-C932-2346-B602-90C9F9876254}" srcOrd="1" destOrd="0" presId="urn:microsoft.com/office/officeart/2005/8/layout/matrix3"/>
    <dgm:cxn modelId="{8F2C4010-7AA0-6A49-AABF-2301C6A2CA07}" type="presParOf" srcId="{13FAD86B-5071-2F4D-95CC-0CD181AFB1ED}" destId="{2F7EC0BA-DCF6-C343-A7E5-D9B21F806E99}" srcOrd="2" destOrd="0" presId="urn:microsoft.com/office/officeart/2005/8/layout/matrix3"/>
    <dgm:cxn modelId="{2F6656CE-D602-814E-B14B-CF1C365BD19D}" type="presParOf" srcId="{13FAD86B-5071-2F4D-95CC-0CD181AFB1ED}" destId="{CAF5F5CA-532A-DA4C-9868-133C2007C191}" srcOrd="3" destOrd="0" presId="urn:microsoft.com/office/officeart/2005/8/layout/matrix3"/>
    <dgm:cxn modelId="{E56A2A8D-B6DF-5A41-B856-81FCF3B189B0}" type="presParOf" srcId="{13FAD86B-5071-2F4D-95CC-0CD181AFB1ED}" destId="{1443F360-CE20-184E-B67B-DCBB43AEE584}"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F0CDC-C829-0A41-BC61-A47CAF3CCAD0}">
      <dsp:nvSpPr>
        <dsp:cNvPr id="0" name=""/>
        <dsp:cNvSpPr/>
      </dsp:nvSpPr>
      <dsp:spPr>
        <a:xfrm>
          <a:off x="3082131" y="0"/>
          <a:ext cx="4351338" cy="4351338"/>
        </a:xfrm>
        <a:prstGeom prst="diamond">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8CC45B6-C932-2346-B602-90C9F9876254}">
      <dsp:nvSpPr>
        <dsp:cNvPr id="0" name=""/>
        <dsp:cNvSpPr/>
      </dsp:nvSpPr>
      <dsp:spPr>
        <a:xfrm>
          <a:off x="3495508" y="413377"/>
          <a:ext cx="1697021" cy="1697021"/>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ANGLAIS</a:t>
          </a:r>
          <a:endParaRPr lang="fr-FR" sz="1800" kern="1200" dirty="0"/>
        </a:p>
      </dsp:txBody>
      <dsp:txXfrm>
        <a:off x="3578350" y="496219"/>
        <a:ext cx="1531337" cy="1531337"/>
      </dsp:txXfrm>
    </dsp:sp>
    <dsp:sp modelId="{2F7EC0BA-DCF6-C343-A7E5-D9B21F806E99}">
      <dsp:nvSpPr>
        <dsp:cNvPr id="0" name=""/>
        <dsp:cNvSpPr/>
      </dsp:nvSpPr>
      <dsp:spPr>
        <a:xfrm>
          <a:off x="5323070" y="413377"/>
          <a:ext cx="1697021" cy="1697021"/>
        </a:xfrm>
        <a:prstGeom prst="roundRect">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FRANCAIS</a:t>
          </a:r>
          <a:endParaRPr lang="fr-FR" sz="1800" kern="1200" dirty="0"/>
        </a:p>
      </dsp:txBody>
      <dsp:txXfrm>
        <a:off x="5405912" y="496219"/>
        <a:ext cx="1531337" cy="1531337"/>
      </dsp:txXfrm>
    </dsp:sp>
    <dsp:sp modelId="{CAF5F5CA-532A-DA4C-9868-133C2007C191}">
      <dsp:nvSpPr>
        <dsp:cNvPr id="0" name=""/>
        <dsp:cNvSpPr/>
      </dsp:nvSpPr>
      <dsp:spPr>
        <a:xfrm>
          <a:off x="3495508" y="2240939"/>
          <a:ext cx="1697021" cy="1697021"/>
        </a:xfrm>
        <a:prstGeom prst="roundRect">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TECHNOLOGIE</a:t>
          </a:r>
          <a:endParaRPr lang="fr-FR" sz="1800" kern="1200" dirty="0"/>
        </a:p>
      </dsp:txBody>
      <dsp:txXfrm>
        <a:off x="3578350" y="2323781"/>
        <a:ext cx="1531337" cy="1531337"/>
      </dsp:txXfrm>
    </dsp:sp>
    <dsp:sp modelId="{1443F360-CE20-184E-B67B-DCBB43AEE584}">
      <dsp:nvSpPr>
        <dsp:cNvPr id="0" name=""/>
        <dsp:cNvSpPr/>
      </dsp:nvSpPr>
      <dsp:spPr>
        <a:xfrm>
          <a:off x="5323070" y="2240939"/>
          <a:ext cx="1697021" cy="1697021"/>
        </a:xfrm>
        <a:prstGeom prst="round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MUSIQUE</a:t>
          </a:r>
          <a:endParaRPr lang="fr-FR" sz="1800" kern="1200" dirty="0"/>
        </a:p>
      </dsp:txBody>
      <dsp:txXfrm>
        <a:off x="5405912" y="2323781"/>
        <a:ext cx="1531337" cy="1531337"/>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8404B85-629F-9F4E-99EF-537CBD24E516}"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69882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404B85-629F-9F4E-99EF-537CBD24E516}"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71614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404B85-629F-9F4E-99EF-537CBD24E516}"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174743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404B85-629F-9F4E-99EF-537CBD24E516}"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121621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8404B85-629F-9F4E-99EF-537CBD24E516}" type="datetimeFigureOut">
              <a:rPr lang="fr-FR" smtClean="0"/>
              <a:t>10/06/2016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212920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8404B85-629F-9F4E-99EF-537CBD24E516}" type="datetimeFigureOut">
              <a:rPr lang="fr-FR" smtClean="0"/>
              <a:t>10/06/2016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2102829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8404B85-629F-9F4E-99EF-537CBD24E516}" type="datetimeFigureOut">
              <a:rPr lang="fr-FR" smtClean="0"/>
              <a:t>10/06/2016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111917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08404B85-629F-9F4E-99EF-537CBD24E516}" type="datetimeFigureOut">
              <a:rPr lang="fr-FR" smtClean="0"/>
              <a:t>10/06/2016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23415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404B85-629F-9F4E-99EF-537CBD24E516}" type="datetimeFigureOut">
              <a:rPr lang="fr-FR" smtClean="0"/>
              <a:t>10/06/2016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125885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8404B85-629F-9F4E-99EF-537CBD24E516}" type="datetimeFigureOut">
              <a:rPr lang="fr-FR" smtClean="0"/>
              <a:t>10/06/2016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63294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8404B85-629F-9F4E-99EF-537CBD24E516}" type="datetimeFigureOut">
              <a:rPr lang="fr-FR" smtClean="0"/>
              <a:t>10/06/2016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599653-257E-9F4D-9D41-193413FC100E}" type="slidenum">
              <a:rPr lang="fr-FR" smtClean="0"/>
              <a:t>‹#›</a:t>
            </a:fld>
            <a:endParaRPr lang="fr-FR"/>
          </a:p>
        </p:txBody>
      </p:sp>
    </p:spTree>
    <p:extLst>
      <p:ext uri="{BB962C8B-B14F-4D97-AF65-F5344CB8AC3E}">
        <p14:creationId xmlns:p14="http://schemas.microsoft.com/office/powerpoint/2010/main" val="14130860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04B85-629F-9F4E-99EF-537CBD24E516}" type="datetimeFigureOut">
              <a:rPr lang="fr-FR" smtClean="0"/>
              <a:t>10/06/2016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99653-257E-9F4D-9D41-193413FC100E}" type="slidenum">
              <a:rPr lang="fr-FR" smtClean="0"/>
              <a:t>‹#›</a:t>
            </a:fld>
            <a:endParaRPr lang="fr-FR"/>
          </a:p>
        </p:txBody>
      </p:sp>
    </p:spTree>
    <p:extLst>
      <p:ext uri="{BB962C8B-B14F-4D97-AF65-F5344CB8AC3E}">
        <p14:creationId xmlns:p14="http://schemas.microsoft.com/office/powerpoint/2010/main" val="148233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4" Type="http://schemas.openxmlformats.org/officeDocument/2006/relationships/slide" Target="slide4.xml"/><Relationship Id="rId5" Type="http://schemas.openxmlformats.org/officeDocument/2006/relationships/slide" Target="slide10.xml"/><Relationship Id="rId6" Type="http://schemas.openxmlformats.org/officeDocument/2006/relationships/slide" Target="slide13.xml"/><Relationship Id="rId7" Type="http://schemas.openxmlformats.org/officeDocument/2006/relationships/slide" Target="slide23.xml"/><Relationship Id="rId8" Type="http://schemas.openxmlformats.org/officeDocument/2006/relationships/slide" Target="slide24.xml"/><Relationship Id="rId9"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 Target="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adlet.com/mrouffy/episcotland" TargetMode="External"/><Relationship Id="rId3" Type="http://schemas.openxmlformats.org/officeDocument/2006/relationships/slide" Target="slide1.xml"/></Relationships>
</file>

<file path=ppt/slides/_rels/slide14.xml.rels><?xml version="1.0" encoding="UTF-8" standalone="yes"?>
<Relationships xmlns="http://schemas.openxmlformats.org/package/2006/relationships"><Relationship Id="rId3" Type="http://schemas.openxmlformats.org/officeDocument/2006/relationships/hyperlink" Target="http://learningapps.org/watch?v=p0vyesmh316" TargetMode="Externa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hyperlink" Target="http://padlet.com/mrouffy/episcotlan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padlet.com/mrouffy/episcotland" TargetMode="External"/><Relationship Id="rId4" Type="http://schemas.openxmlformats.org/officeDocument/2006/relationships/hyperlink" Target="http://learningapps.org/watch?v=pg0cqkw4c16" TargetMode="External"/><Relationship Id="rId5" Type="http://schemas.openxmlformats.org/officeDocument/2006/relationships/image" Target="../media/image3.png"/><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hyperlink" Target="http://www.padlet.com/mrouffy/episcotland"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hyperlink" Target="http://www.padlet.com/mrouffy/episcotlan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hyperlink" Target="http://www.padlet.com/mrouffy/episcotlan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dlet.com/mrouffy/episcotland" TargetMode="Externa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hyperlink" Target="http://www.padlet.com/mrouffy/episcotlan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hyperlink" Target="http://www.padlet.com/mrouffy/episcotland"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padlet.com/mrouffy/spooky" TargetMode="External"/><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hyperlink" Target="http://www.padlet.com/mrouffy/episcotland"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learningapps.org/watch?v=p2cetrkza16" TargetMode="External"/><Relationship Id="rId4" Type="http://schemas.openxmlformats.org/officeDocument/2006/relationships/image" Target="../media/image3.png"/><Relationship Id="rId5" Type="http://schemas.openxmlformats.org/officeDocument/2006/relationships/image" Target="../media/image2.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hyperlink" Target="http://www.padlet.com/mrouffy/episcotland"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learningapps.org/" TargetMode="External"/><Relationship Id="rId4" Type="http://schemas.openxmlformats.org/officeDocument/2006/relationships/hyperlink" Target="https://mantes.elea.ac-versailles.fr/" TargetMode="External"/><Relationship Id="rId5" Type="http://schemas.openxmlformats.org/officeDocument/2006/relationships/slide" Target="slide1.xml"/><Relationship Id="rId1" Type="http://schemas.openxmlformats.org/officeDocument/2006/relationships/slideLayout" Target="../slideLayouts/slideLayout2.xml"/><Relationship Id="rId2" Type="http://schemas.openxmlformats.org/officeDocument/2006/relationships/hyperlink" Target="https://fr.padlet.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adlet.com/mrouffy/spooky" TargetMode="External"/><Relationship Id="rId3" Type="http://schemas.openxmlformats.org/officeDocument/2006/relationships/slide" Target="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slide" Target="slide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552415" y="450575"/>
            <a:ext cx="6226628" cy="4715220"/>
          </a:xfrm>
        </p:spPr>
        <p:txBody>
          <a:bodyPr>
            <a:normAutofit/>
          </a:bodyPr>
          <a:lstStyle/>
          <a:p>
            <a:r>
              <a:rPr lang="fr-FR" sz="3600" b="1" dirty="0" smtClean="0">
                <a:solidFill>
                  <a:schemeClr val="accent1">
                    <a:lumMod val="50000"/>
                  </a:schemeClr>
                </a:solidFill>
                <a:latin typeface="Chalkduster"/>
                <a:cs typeface="Chalkduster"/>
              </a:rPr>
              <a:t>FANTASTIC SCOTLAND.</a:t>
            </a:r>
            <a:endParaRPr lang="fr-FR" sz="3600" b="1" dirty="0">
              <a:solidFill>
                <a:schemeClr val="accent1">
                  <a:lumMod val="50000"/>
                </a:schemeClr>
              </a:solidFill>
              <a:latin typeface="Chalkduster"/>
              <a:cs typeface="Chalkduster"/>
            </a:endParaRPr>
          </a:p>
        </p:txBody>
      </p:sp>
      <p:sp>
        <p:nvSpPr>
          <p:cNvPr id="3" name="Sous-titre 2"/>
          <p:cNvSpPr>
            <a:spLocks noGrp="1"/>
          </p:cNvSpPr>
          <p:nvPr>
            <p:ph type="subTitle" idx="1"/>
          </p:nvPr>
        </p:nvSpPr>
        <p:spPr>
          <a:xfrm>
            <a:off x="1343575" y="5165795"/>
            <a:ext cx="9144000" cy="943458"/>
          </a:xfrm>
        </p:spPr>
        <p:txBody>
          <a:bodyPr>
            <a:normAutofit/>
          </a:bodyPr>
          <a:lstStyle/>
          <a:p>
            <a:endParaRPr lang="fr-FR" sz="2000" dirty="0" smtClean="0"/>
          </a:p>
          <a:p>
            <a:r>
              <a:rPr lang="fr-FR" sz="2000" dirty="0" smtClean="0"/>
              <a:t>Académie de Versailles</a:t>
            </a:r>
            <a:endParaRPr lang="fr-FR" sz="2000" dirty="0"/>
          </a:p>
        </p:txBody>
      </p:sp>
      <p:graphicFrame>
        <p:nvGraphicFramePr>
          <p:cNvPr id="10" name="Tableau 9"/>
          <p:cNvGraphicFramePr>
            <a:graphicFrameLocks noGrp="1"/>
          </p:cNvGraphicFramePr>
          <p:nvPr>
            <p:extLst>
              <p:ext uri="{D42A27DB-BD31-4B8C-83A1-F6EECF244321}">
                <p14:modId xmlns:p14="http://schemas.microsoft.com/office/powerpoint/2010/main" val="1416990368"/>
              </p:ext>
            </p:extLst>
          </p:nvPr>
        </p:nvGraphicFramePr>
        <p:xfrm>
          <a:off x="905636" y="1470912"/>
          <a:ext cx="3679687" cy="2674546"/>
        </p:xfrm>
        <a:graphic>
          <a:graphicData uri="http://schemas.openxmlformats.org/drawingml/2006/table">
            <a:tbl>
              <a:tblPr firstRow="1" bandRow="1">
                <a:tableStyleId>{5C22544A-7EE6-4342-B048-85BDC9FD1C3A}</a:tableStyleId>
              </a:tblPr>
              <a:tblGrid>
                <a:gridCol w="3679687"/>
              </a:tblGrid>
              <a:tr h="382078">
                <a:tc>
                  <a:txBody>
                    <a:bodyPr/>
                    <a:lstStyle/>
                    <a:p>
                      <a:r>
                        <a:rPr lang="fr-FR" dirty="0" smtClean="0">
                          <a:hlinkClick r:id="rId2" action="ppaction://hlinksldjump"/>
                        </a:rPr>
                        <a:t>Problématique</a:t>
                      </a:r>
                      <a:endParaRPr lang="fr-FR" dirty="0"/>
                    </a:p>
                  </a:txBody>
                  <a:tcPr/>
                </a:tc>
              </a:tr>
              <a:tr h="382078">
                <a:tc>
                  <a:txBody>
                    <a:bodyPr/>
                    <a:lstStyle/>
                    <a:p>
                      <a:r>
                        <a:rPr lang="fr-FR" dirty="0" smtClean="0">
                          <a:hlinkClick r:id="rId3" action="ppaction://hlinksldjump"/>
                        </a:rPr>
                        <a:t>Projet</a:t>
                      </a:r>
                      <a:endParaRPr lang="fr-FR" dirty="0"/>
                    </a:p>
                  </a:txBody>
                  <a:tcPr/>
                </a:tc>
              </a:tr>
              <a:tr h="382078">
                <a:tc>
                  <a:txBody>
                    <a:bodyPr/>
                    <a:lstStyle/>
                    <a:p>
                      <a:r>
                        <a:rPr lang="fr-FR" dirty="0" smtClean="0">
                          <a:hlinkClick r:id="rId4" action="ppaction://hlinksldjump"/>
                        </a:rPr>
                        <a:t>Programmes</a:t>
                      </a:r>
                      <a:endParaRPr lang="fr-FR" dirty="0"/>
                    </a:p>
                  </a:txBody>
                  <a:tcPr/>
                </a:tc>
              </a:tr>
              <a:tr h="382078">
                <a:tc>
                  <a:txBody>
                    <a:bodyPr/>
                    <a:lstStyle/>
                    <a:p>
                      <a:r>
                        <a:rPr lang="fr-FR" dirty="0" smtClean="0">
                          <a:hlinkClick r:id="rId5" action="ppaction://hlinksldjump"/>
                        </a:rPr>
                        <a:t>Socle</a:t>
                      </a:r>
                      <a:endParaRPr lang="fr-FR" dirty="0"/>
                    </a:p>
                  </a:txBody>
                  <a:tcPr/>
                </a:tc>
              </a:tr>
              <a:tr h="382078">
                <a:tc>
                  <a:txBody>
                    <a:bodyPr/>
                    <a:lstStyle/>
                    <a:p>
                      <a:r>
                        <a:rPr lang="fr-FR" dirty="0" smtClean="0">
                          <a:hlinkClick r:id="rId6" action="ppaction://hlinksldjump"/>
                        </a:rPr>
                        <a:t>Démarche</a:t>
                      </a:r>
                      <a:endParaRPr lang="fr-FR" dirty="0"/>
                    </a:p>
                  </a:txBody>
                  <a:tcPr/>
                </a:tc>
              </a:tr>
              <a:tr h="382078">
                <a:tc>
                  <a:txBody>
                    <a:bodyPr/>
                    <a:lstStyle/>
                    <a:p>
                      <a:r>
                        <a:rPr lang="fr-FR" dirty="0" smtClean="0">
                          <a:hlinkClick r:id="rId7" action="ppaction://hlinksldjump"/>
                        </a:rPr>
                        <a:t>Numérique</a:t>
                      </a:r>
                      <a:endParaRPr lang="fr-FR" dirty="0"/>
                    </a:p>
                  </a:txBody>
                  <a:tcPr/>
                </a:tc>
              </a:tr>
              <a:tr h="382078">
                <a:tc>
                  <a:txBody>
                    <a:bodyPr/>
                    <a:lstStyle/>
                    <a:p>
                      <a:r>
                        <a:rPr lang="fr-FR" dirty="0" smtClean="0">
                          <a:hlinkClick r:id="rId8" action="ppaction://hlinksldjump"/>
                        </a:rPr>
                        <a:t>Temporalité</a:t>
                      </a:r>
                      <a:endParaRPr lang="fr-FR" dirty="0"/>
                    </a:p>
                  </a:txBody>
                  <a:tcPr/>
                </a:tc>
              </a:tr>
            </a:tbl>
          </a:graphicData>
        </a:graphic>
      </p:graphicFrame>
      <p:pic>
        <p:nvPicPr>
          <p:cNvPr id="5" name="Image 4" descr="scotland.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38827" y="592278"/>
            <a:ext cx="5660834" cy="3694179"/>
          </a:xfrm>
          <a:prstGeom prst="rect">
            <a:avLst/>
          </a:prstGeom>
        </p:spPr>
      </p:pic>
    </p:spTree>
    <p:extLst>
      <p:ext uri="{BB962C8B-B14F-4D97-AF65-F5344CB8AC3E}">
        <p14:creationId xmlns:p14="http://schemas.microsoft.com/office/powerpoint/2010/main" val="579222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normAutofit/>
          </a:bodyPr>
          <a:lstStyle/>
          <a:p>
            <a:pPr algn="ctr"/>
            <a:r>
              <a:rPr lang="fr-FR" dirty="0" smtClean="0"/>
              <a:t>Socle Commun</a:t>
            </a:r>
            <a:br>
              <a:rPr lang="fr-FR" dirty="0" smtClean="0"/>
            </a:br>
            <a:r>
              <a:rPr lang="fr-FR" sz="2400" dirty="0" smtClean="0"/>
              <a:t>Domaines</a:t>
            </a:r>
            <a:endParaRPr lang="fr-FR" sz="2400" dirty="0"/>
          </a:p>
        </p:txBody>
      </p:sp>
      <p:sp>
        <p:nvSpPr>
          <p:cNvPr id="3" name="Espace réservé du contenu 2"/>
          <p:cNvSpPr>
            <a:spLocks noGrp="1"/>
          </p:cNvSpPr>
          <p:nvPr>
            <p:ph idx="1"/>
          </p:nvPr>
        </p:nvSpPr>
        <p:spPr/>
        <p:txBody>
          <a:bodyPr>
            <a:normAutofit fontScale="70000" lnSpcReduction="20000"/>
          </a:bodyPr>
          <a:lstStyle/>
          <a:p>
            <a:pPr lvl="0"/>
            <a:r>
              <a:rPr lang="fr-FR" b="1" dirty="0" smtClean="0"/>
              <a:t>Domaine 1 : les </a:t>
            </a:r>
            <a:r>
              <a:rPr lang="fr-FR" b="1" dirty="0"/>
              <a:t>langages pour penser et </a:t>
            </a:r>
            <a:r>
              <a:rPr lang="fr-FR" b="1" dirty="0" smtClean="0"/>
              <a:t>communiquer.</a:t>
            </a:r>
          </a:p>
          <a:p>
            <a:pPr marL="0" indent="0">
              <a:lnSpc>
                <a:spcPct val="120000"/>
              </a:lnSpc>
              <a:buNone/>
            </a:pPr>
            <a:r>
              <a:rPr lang="fr-FR" dirty="0" smtClean="0"/>
              <a:t>L'</a:t>
            </a:r>
            <a:r>
              <a:rPr lang="fr-FR" dirty="0" err="1" smtClean="0"/>
              <a:t>élève</a:t>
            </a:r>
            <a:r>
              <a:rPr lang="fr-FR" dirty="0" smtClean="0"/>
              <a:t> </a:t>
            </a:r>
            <a:r>
              <a:rPr lang="fr-FR" dirty="0"/>
              <a:t>s'exprime à l'</a:t>
            </a:r>
            <a:r>
              <a:rPr lang="fr-FR" dirty="0" err="1"/>
              <a:t>écrit</a:t>
            </a:r>
            <a:r>
              <a:rPr lang="fr-FR" dirty="0"/>
              <a:t> pour raconter, </a:t>
            </a:r>
            <a:r>
              <a:rPr lang="fr-FR" dirty="0" err="1"/>
              <a:t>décrire</a:t>
            </a:r>
            <a:r>
              <a:rPr lang="fr-FR" dirty="0"/>
              <a:t>, expliquer ou argumenter de </a:t>
            </a:r>
            <a:r>
              <a:rPr lang="fr-FR" dirty="0" err="1"/>
              <a:t>façon</a:t>
            </a:r>
            <a:r>
              <a:rPr lang="fr-FR" dirty="0"/>
              <a:t> claire et </a:t>
            </a:r>
            <a:r>
              <a:rPr lang="fr-FR" dirty="0" err="1"/>
              <a:t>organisée</a:t>
            </a:r>
            <a:r>
              <a:rPr lang="fr-FR" dirty="0" smtClean="0"/>
              <a:t>. </a:t>
            </a:r>
            <a:r>
              <a:rPr lang="fr-FR" i="1" dirty="0"/>
              <a:t>(Français)</a:t>
            </a:r>
          </a:p>
          <a:p>
            <a:pPr marL="0" indent="0">
              <a:lnSpc>
                <a:spcPct val="120000"/>
              </a:lnSpc>
              <a:buNone/>
            </a:pPr>
            <a:r>
              <a:rPr lang="fr-FR" dirty="0" smtClean="0"/>
              <a:t>Il </a:t>
            </a:r>
            <a:r>
              <a:rPr lang="fr-FR" dirty="0"/>
              <a:t>comprend des messages oraux et écrits, s’exprime et communique à l’oral et à l’écrit de manière simple mais efficace</a:t>
            </a:r>
            <a:r>
              <a:rPr lang="fr-FR" dirty="0" smtClean="0"/>
              <a:t>. </a:t>
            </a:r>
            <a:r>
              <a:rPr lang="fr-FR" i="1" dirty="0" smtClean="0"/>
              <a:t>(</a:t>
            </a:r>
            <a:r>
              <a:rPr lang="fr-FR" i="1" dirty="0"/>
              <a:t>Anglais)</a:t>
            </a:r>
            <a:endParaRPr lang="fr-FR" dirty="0"/>
          </a:p>
          <a:p>
            <a:pPr marL="0" indent="0">
              <a:lnSpc>
                <a:spcPct val="120000"/>
              </a:lnSpc>
              <a:buNone/>
            </a:pPr>
            <a:r>
              <a:rPr lang="fr-FR" dirty="0"/>
              <a:t>L</a:t>
            </a:r>
            <a:r>
              <a:rPr lang="fr-FR" dirty="0" smtClean="0"/>
              <a:t>'</a:t>
            </a:r>
            <a:r>
              <a:rPr lang="fr-FR" dirty="0" err="1" smtClean="0"/>
              <a:t>élève</a:t>
            </a:r>
            <a:r>
              <a:rPr lang="fr-FR" dirty="0" smtClean="0"/>
              <a:t> </a:t>
            </a:r>
            <a:r>
              <a:rPr lang="fr-FR" dirty="0"/>
              <a:t>apprend à s'exprimer et communiquer par les arts, de </a:t>
            </a:r>
            <a:r>
              <a:rPr lang="fr-FR" dirty="0" smtClean="0"/>
              <a:t>manière </a:t>
            </a:r>
            <a:r>
              <a:rPr lang="fr-FR" dirty="0"/>
              <a:t>individuelle et collective, en concevant et </a:t>
            </a:r>
            <a:r>
              <a:rPr lang="fr-FR" dirty="0" err="1"/>
              <a:t>réalisant</a:t>
            </a:r>
            <a:r>
              <a:rPr lang="fr-FR" dirty="0"/>
              <a:t> des productions, visuelles, plastiques, sonores ou verbales notamment</a:t>
            </a:r>
            <a:r>
              <a:rPr lang="fr-FR" dirty="0" smtClean="0"/>
              <a:t>. </a:t>
            </a:r>
          </a:p>
          <a:p>
            <a:pPr marL="0" indent="0">
              <a:lnSpc>
                <a:spcPct val="120000"/>
              </a:lnSpc>
              <a:buNone/>
            </a:pPr>
            <a:endParaRPr lang="fr-FR" b="1" dirty="0" smtClean="0"/>
          </a:p>
          <a:p>
            <a:pPr lvl="0"/>
            <a:r>
              <a:rPr lang="fr-FR" b="1" dirty="0" smtClean="0"/>
              <a:t>Domaine 2 : Des méthodes et outils pour apprendre.</a:t>
            </a:r>
          </a:p>
          <a:p>
            <a:pPr marL="0" lvl="0" indent="0">
              <a:buNone/>
            </a:pPr>
            <a:r>
              <a:rPr lang="fr-FR" dirty="0" smtClean="0"/>
              <a:t>Organisation du travail personnel.</a:t>
            </a:r>
          </a:p>
          <a:p>
            <a:pPr marL="0" lvl="0" indent="0">
              <a:buNone/>
            </a:pPr>
            <a:r>
              <a:rPr lang="fr-FR" dirty="0" smtClean="0"/>
              <a:t>Coopération et réalisation de projets.</a:t>
            </a:r>
          </a:p>
          <a:p>
            <a:pPr marL="0" lvl="0" indent="0">
              <a:buNone/>
            </a:pPr>
            <a:r>
              <a:rPr lang="fr-FR" dirty="0" smtClean="0"/>
              <a:t>Outils numériques pour échanger et communiquer.</a:t>
            </a:r>
            <a:endParaRPr lang="fr-FR" dirty="0"/>
          </a:p>
        </p:txBody>
      </p:sp>
      <p:sp>
        <p:nvSpPr>
          <p:cNvPr id="4" name="ZoneTexte 3"/>
          <p:cNvSpPr txBox="1"/>
          <p:nvPr/>
        </p:nvSpPr>
        <p:spPr>
          <a:xfrm>
            <a:off x="9728791" y="6379535"/>
            <a:ext cx="1625009" cy="246221"/>
          </a:xfrm>
          <a:prstGeom prst="rect">
            <a:avLst/>
          </a:prstGeom>
          <a:noFill/>
        </p:spPr>
        <p:txBody>
          <a:bodyPr wrap="square" rtlCol="0">
            <a:spAutoFit/>
          </a:bodyPr>
          <a:lstStyle/>
          <a:p>
            <a:r>
              <a:rPr lang="fr-FR" sz="1000" dirty="0" smtClean="0">
                <a:hlinkClick r:id="rId2" action="ppaction://hlinksldjump"/>
              </a:rPr>
              <a:t>Retour Sommaire</a:t>
            </a:r>
            <a:endParaRPr lang="fr-FR" sz="1000" dirty="0"/>
          </a:p>
        </p:txBody>
      </p:sp>
    </p:spTree>
    <p:extLst>
      <p:ext uri="{BB962C8B-B14F-4D97-AF65-F5344CB8AC3E}">
        <p14:creationId xmlns:p14="http://schemas.microsoft.com/office/powerpoint/2010/main" val="342661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normAutofit/>
          </a:bodyPr>
          <a:lstStyle/>
          <a:p>
            <a:pPr algn="ctr"/>
            <a:r>
              <a:rPr lang="fr-FR" smtClean="0"/>
              <a:t>Socle Commun</a:t>
            </a:r>
            <a:r>
              <a:rPr lang="fr-FR" dirty="0" smtClean="0"/>
              <a:t/>
            </a:r>
            <a:br>
              <a:rPr lang="fr-FR" dirty="0" smtClean="0"/>
            </a:br>
            <a:r>
              <a:rPr lang="fr-FR" sz="2400" dirty="0" smtClean="0"/>
              <a:t>Domaines</a:t>
            </a:r>
            <a:endParaRPr lang="fr-FR" sz="2400" dirty="0"/>
          </a:p>
        </p:txBody>
      </p:sp>
      <p:sp>
        <p:nvSpPr>
          <p:cNvPr id="3" name="Espace réservé du contenu 2"/>
          <p:cNvSpPr>
            <a:spLocks noGrp="1"/>
          </p:cNvSpPr>
          <p:nvPr>
            <p:ph idx="1"/>
          </p:nvPr>
        </p:nvSpPr>
        <p:spPr/>
        <p:txBody>
          <a:bodyPr>
            <a:normAutofit fontScale="70000" lnSpcReduction="20000"/>
          </a:bodyPr>
          <a:lstStyle/>
          <a:p>
            <a:r>
              <a:rPr lang="fr-FR" b="1" dirty="0" smtClean="0"/>
              <a:t>Domaine 5 : Les représentations du monde.</a:t>
            </a:r>
          </a:p>
          <a:p>
            <a:pPr marL="0" indent="0">
              <a:lnSpc>
                <a:spcPct val="120000"/>
              </a:lnSpc>
              <a:buNone/>
            </a:pPr>
            <a:r>
              <a:rPr lang="fr-FR" dirty="0" smtClean="0"/>
              <a:t>Il </a:t>
            </a:r>
            <a:r>
              <a:rPr lang="fr-FR" dirty="0"/>
              <a:t>exprime à l'</a:t>
            </a:r>
            <a:r>
              <a:rPr lang="fr-FR" dirty="0" err="1"/>
              <a:t>écrit</a:t>
            </a:r>
            <a:r>
              <a:rPr lang="fr-FR" dirty="0"/>
              <a:t> et à l'oral ce qu'il ressent face à une œuvre </a:t>
            </a:r>
            <a:r>
              <a:rPr lang="fr-FR" dirty="0" err="1"/>
              <a:t>littéraire</a:t>
            </a:r>
            <a:r>
              <a:rPr lang="fr-FR" dirty="0"/>
              <a:t> ou artistique ; il </a:t>
            </a:r>
            <a:r>
              <a:rPr lang="fr-FR" dirty="0" err="1"/>
              <a:t>étaye</a:t>
            </a:r>
            <a:r>
              <a:rPr lang="fr-FR" dirty="0"/>
              <a:t> ses analyses et les jugements qu'il porte sur l'œuvre ; il formule des </a:t>
            </a:r>
            <a:r>
              <a:rPr lang="fr-FR" dirty="0" err="1"/>
              <a:t>hypothèses</a:t>
            </a:r>
            <a:r>
              <a:rPr lang="fr-FR" dirty="0"/>
              <a:t> sur ses significations et en propose une </a:t>
            </a:r>
            <a:r>
              <a:rPr lang="fr-FR" dirty="0" err="1"/>
              <a:t>interprétation</a:t>
            </a:r>
            <a:r>
              <a:rPr lang="fr-FR" dirty="0"/>
              <a:t> en s'appuyant notamment sur ses aspects formels et </a:t>
            </a:r>
            <a:r>
              <a:rPr lang="fr-FR" dirty="0" smtClean="0"/>
              <a:t>esthétiques. </a:t>
            </a:r>
            <a:r>
              <a:rPr lang="fr-FR" dirty="0"/>
              <a:t>Il justifie ses intentions et ses choix expressifs, en s'appuyant sur quelques notions d'analyse des œuvres. </a:t>
            </a:r>
            <a:r>
              <a:rPr lang="fr-FR" dirty="0" smtClean="0"/>
              <a:t>(…)</a:t>
            </a:r>
          </a:p>
          <a:p>
            <a:pPr marL="0" indent="0">
              <a:buNone/>
            </a:pPr>
            <a:endParaRPr lang="fr-FR" dirty="0"/>
          </a:p>
          <a:p>
            <a:pPr marL="0" indent="0">
              <a:lnSpc>
                <a:spcPct val="120000"/>
              </a:lnSpc>
              <a:buNone/>
            </a:pPr>
            <a:r>
              <a:rPr lang="fr-FR" dirty="0" smtClean="0"/>
              <a:t>L'</a:t>
            </a:r>
            <a:r>
              <a:rPr lang="fr-FR" dirty="0" err="1" smtClean="0"/>
              <a:t>élève</a:t>
            </a:r>
            <a:r>
              <a:rPr lang="fr-FR" dirty="0" smtClean="0"/>
              <a:t> </a:t>
            </a:r>
            <a:r>
              <a:rPr lang="fr-FR" dirty="0"/>
              <a:t>imagine, </a:t>
            </a:r>
            <a:r>
              <a:rPr lang="fr-FR" dirty="0" err="1"/>
              <a:t>conçoit</a:t>
            </a:r>
            <a:r>
              <a:rPr lang="fr-FR" dirty="0"/>
              <a:t> et </a:t>
            </a:r>
            <a:r>
              <a:rPr lang="fr-FR" dirty="0" err="1"/>
              <a:t>réalise</a:t>
            </a:r>
            <a:r>
              <a:rPr lang="fr-FR" dirty="0"/>
              <a:t> des productions de natures diverses, y compris </a:t>
            </a:r>
            <a:r>
              <a:rPr lang="fr-FR" dirty="0" err="1"/>
              <a:t>littéraires</a:t>
            </a:r>
            <a:r>
              <a:rPr lang="fr-FR" dirty="0"/>
              <a:t> et artistiques. Pour cela, il met en œuvre des principes de conception et de fabrication d'objets ou les </a:t>
            </a:r>
            <a:r>
              <a:rPr lang="fr-FR" dirty="0" err="1"/>
              <a:t>démarches</a:t>
            </a:r>
            <a:r>
              <a:rPr lang="fr-FR" dirty="0"/>
              <a:t> et les techniques de </a:t>
            </a:r>
            <a:r>
              <a:rPr lang="fr-FR" dirty="0" err="1"/>
              <a:t>création</a:t>
            </a:r>
            <a:r>
              <a:rPr lang="fr-FR" dirty="0"/>
              <a:t>. Il tient compte des contraintes des </a:t>
            </a:r>
            <a:r>
              <a:rPr lang="fr-FR" dirty="0" err="1"/>
              <a:t>matériaux</a:t>
            </a:r>
            <a:r>
              <a:rPr lang="fr-FR" dirty="0"/>
              <a:t> et des processus de production en respectant l'environnement. Il mobilise son imagination et sa </a:t>
            </a:r>
            <a:r>
              <a:rPr lang="fr-FR" dirty="0" err="1"/>
              <a:t>créativite</a:t>
            </a:r>
            <a:r>
              <a:rPr lang="fr-FR" dirty="0"/>
              <a:t>́ au service d'un projet personnel ou collectif. Il </a:t>
            </a:r>
            <a:r>
              <a:rPr lang="fr-FR" dirty="0" err="1"/>
              <a:t>développe</a:t>
            </a:r>
            <a:r>
              <a:rPr lang="fr-FR" dirty="0"/>
              <a:t> son jugement, son </a:t>
            </a:r>
            <a:r>
              <a:rPr lang="fr-FR" dirty="0" err="1"/>
              <a:t>goût</a:t>
            </a:r>
            <a:r>
              <a:rPr lang="fr-FR" dirty="0"/>
              <a:t>, sa </a:t>
            </a:r>
            <a:r>
              <a:rPr lang="fr-FR" dirty="0" err="1"/>
              <a:t>sensibilite</a:t>
            </a:r>
            <a:r>
              <a:rPr lang="fr-FR" dirty="0"/>
              <a:t>́, ses </a:t>
            </a:r>
            <a:r>
              <a:rPr lang="fr-FR" dirty="0" err="1"/>
              <a:t>émotions</a:t>
            </a:r>
            <a:r>
              <a:rPr lang="fr-FR" dirty="0"/>
              <a:t> </a:t>
            </a:r>
            <a:r>
              <a:rPr lang="fr-FR" dirty="0" err="1"/>
              <a:t>esthétiques</a:t>
            </a:r>
            <a:r>
              <a:rPr lang="fr-FR" dirty="0" smtClean="0"/>
              <a:t>.</a:t>
            </a:r>
            <a:endParaRPr lang="fr-FR" dirty="0"/>
          </a:p>
        </p:txBody>
      </p:sp>
    </p:spTree>
    <p:extLst>
      <p:ext uri="{BB962C8B-B14F-4D97-AF65-F5344CB8AC3E}">
        <p14:creationId xmlns:p14="http://schemas.microsoft.com/office/powerpoint/2010/main" val="1094812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normAutofit/>
          </a:bodyPr>
          <a:lstStyle/>
          <a:p>
            <a:pPr algn="ctr"/>
            <a:r>
              <a:rPr lang="fr-FR" dirty="0" smtClean="0"/>
              <a:t>PARCOURS</a:t>
            </a:r>
            <a:endParaRPr lang="fr-FR" sz="2400" dirty="0"/>
          </a:p>
        </p:txBody>
      </p:sp>
      <p:sp>
        <p:nvSpPr>
          <p:cNvPr id="3" name="Espace réservé du contenu 2"/>
          <p:cNvSpPr>
            <a:spLocks noGrp="1"/>
          </p:cNvSpPr>
          <p:nvPr>
            <p:ph idx="1"/>
          </p:nvPr>
        </p:nvSpPr>
        <p:spPr/>
        <p:txBody>
          <a:bodyPr>
            <a:normAutofit/>
          </a:bodyPr>
          <a:lstStyle/>
          <a:p>
            <a:pPr marL="0" indent="0" algn="ctr">
              <a:buNone/>
            </a:pPr>
            <a:endParaRPr lang="fr-FR" b="1" dirty="0" smtClean="0">
              <a:solidFill>
                <a:srgbClr val="FF0000"/>
              </a:solidFill>
            </a:endParaRPr>
          </a:p>
          <a:p>
            <a:pPr marL="0" indent="0" algn="ctr">
              <a:buNone/>
            </a:pPr>
            <a:r>
              <a:rPr lang="fr-FR" b="1" dirty="0" smtClean="0">
                <a:solidFill>
                  <a:srgbClr val="FF0000"/>
                </a:solidFill>
              </a:rPr>
              <a:t>Parcours d’éducation artistique et culturelle.</a:t>
            </a:r>
            <a:endParaRPr lang="fr-FR" b="1" dirty="0">
              <a:solidFill>
                <a:srgbClr val="FF0000"/>
              </a:solidFill>
            </a:endParaRPr>
          </a:p>
          <a:p>
            <a:pPr marL="0" indent="0" algn="ctr">
              <a:buNone/>
            </a:pPr>
            <a:r>
              <a:rPr lang="fr-FR" dirty="0" smtClean="0"/>
              <a:t>Pratiquer:</a:t>
            </a:r>
            <a:endParaRPr lang="fr-FR" dirty="0"/>
          </a:p>
          <a:p>
            <a:pPr lvl="0">
              <a:buFontTx/>
              <a:buChar char="-"/>
            </a:pPr>
            <a:r>
              <a:rPr lang="fr-FR" dirty="0" smtClean="0"/>
              <a:t>Utiliser </a:t>
            </a:r>
            <a:r>
              <a:rPr lang="fr-FR" dirty="0"/>
              <a:t>des techniques d’expression artistique adaptées à une </a:t>
            </a:r>
            <a:r>
              <a:rPr lang="fr-FR" dirty="0" smtClean="0"/>
              <a:t>production</a:t>
            </a:r>
          </a:p>
          <a:p>
            <a:pPr lvl="0">
              <a:buFontTx/>
              <a:buChar char="-"/>
            </a:pPr>
            <a:r>
              <a:rPr lang="fr-FR" dirty="0" smtClean="0"/>
              <a:t>Mettre en œuvre un processus de création</a:t>
            </a:r>
          </a:p>
          <a:p>
            <a:pPr marL="0" lvl="0" indent="0">
              <a:buNone/>
            </a:pPr>
            <a:r>
              <a:rPr lang="fr-FR" dirty="0" smtClean="0"/>
              <a:t>- S’intégrer </a:t>
            </a:r>
            <a:r>
              <a:rPr lang="fr-FR" dirty="0"/>
              <a:t>dans un processus collectif</a:t>
            </a:r>
          </a:p>
          <a:p>
            <a:pPr marL="0" indent="0">
              <a:buNone/>
            </a:pPr>
            <a:endParaRPr lang="fr-FR" dirty="0"/>
          </a:p>
        </p:txBody>
      </p:sp>
    </p:spTree>
    <p:extLst>
      <p:ext uri="{BB962C8B-B14F-4D97-AF65-F5344CB8AC3E}">
        <p14:creationId xmlns:p14="http://schemas.microsoft.com/office/powerpoint/2010/main" val="4192919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normAutofit/>
          </a:bodyPr>
          <a:lstStyle/>
          <a:p>
            <a:pPr algn="ctr"/>
            <a:r>
              <a:rPr lang="fr-FR" b="1" dirty="0" smtClean="0"/>
              <a:t>Démarche</a:t>
            </a:r>
            <a:r>
              <a:rPr lang="fr-FR" dirty="0" smtClean="0"/>
              <a:t/>
            </a:r>
            <a:br>
              <a:rPr lang="fr-FR" dirty="0" smtClean="0"/>
            </a:br>
            <a:r>
              <a:rPr lang="fr-FR" sz="3100" dirty="0" smtClean="0"/>
              <a:t>Objectif</a:t>
            </a:r>
            <a:r>
              <a:rPr lang="fr-FR" sz="3100" dirty="0"/>
              <a:t>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9244019"/>
              </p:ext>
            </p:extLst>
          </p:nvPr>
        </p:nvGraphicFramePr>
        <p:xfrm>
          <a:off x="838200" y="1825625"/>
          <a:ext cx="10515600" cy="375412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lang="fr-FR" dirty="0" smtClean="0"/>
                        <a:t>Culturels</a:t>
                      </a:r>
                      <a:r>
                        <a:rPr lang="fr-FR" baseline="0" dirty="0" smtClean="0"/>
                        <a:t> et lexicaux</a:t>
                      </a:r>
                      <a:endParaRPr lang="fr-FR" dirty="0"/>
                    </a:p>
                  </a:txBody>
                  <a:tcPr/>
                </a:tc>
                <a:tc>
                  <a:txBody>
                    <a:bodyPr/>
                    <a:lstStyle/>
                    <a:p>
                      <a:r>
                        <a:rPr lang="fr-FR" dirty="0" smtClean="0"/>
                        <a:t>Grammaticaux</a:t>
                      </a:r>
                      <a:endParaRPr lang="fr-FR" dirty="0"/>
                    </a:p>
                  </a:txBody>
                  <a:tcPr/>
                </a:tc>
                <a:tc>
                  <a:txBody>
                    <a:bodyPr/>
                    <a:lstStyle/>
                    <a:p>
                      <a:r>
                        <a:rPr lang="fr-FR" dirty="0" smtClean="0"/>
                        <a:t>Phonologiques</a:t>
                      </a:r>
                      <a:endParaRPr lang="fr-FR" dirty="0"/>
                    </a:p>
                  </a:txBody>
                  <a:tcPr/>
                </a:tc>
                <a:tc>
                  <a:txBody>
                    <a:bodyPr/>
                    <a:lstStyle/>
                    <a:p>
                      <a:r>
                        <a:rPr lang="fr-FR" dirty="0" smtClean="0"/>
                        <a:t>Pragmatiques</a:t>
                      </a:r>
                      <a:endParaRPr lang="fr-FR" dirty="0"/>
                    </a:p>
                  </a:txBody>
                  <a:tcPr/>
                </a:tc>
                <a:tc>
                  <a:txBody>
                    <a:bodyPr/>
                    <a:lstStyle/>
                    <a:p>
                      <a:r>
                        <a:rPr lang="fr-FR" dirty="0" smtClean="0"/>
                        <a:t>Méthodologiques</a:t>
                      </a:r>
                      <a:endParaRPr lang="fr-FR" dirty="0"/>
                    </a:p>
                  </a:txBody>
                  <a:tcPr/>
                </a:tc>
              </a:tr>
              <a:tr h="370840">
                <a:tc>
                  <a:txBody>
                    <a:bodyPr/>
                    <a:lstStyle/>
                    <a:p>
                      <a:r>
                        <a:rPr lang="fr-FR" sz="1800" kern="1200" dirty="0" smtClean="0">
                          <a:solidFill>
                            <a:schemeClr val="dk1"/>
                          </a:solidFill>
                          <a:effectLst/>
                          <a:latin typeface="+mn-lt"/>
                          <a:ea typeface="+mn-ea"/>
                          <a:cs typeface="+mn-cs"/>
                        </a:rPr>
                        <a:t>la géographie écossaise, les traditions écossaises, les légendes écossaises, Mary</a:t>
                      </a:r>
                      <a:r>
                        <a:rPr lang="fr-FR" sz="1800" kern="1200" baseline="0" dirty="0" smtClean="0">
                          <a:solidFill>
                            <a:schemeClr val="dk1"/>
                          </a:solidFill>
                          <a:effectLst/>
                          <a:latin typeface="+mn-lt"/>
                          <a:ea typeface="+mn-ea"/>
                          <a:cs typeface="+mn-cs"/>
                        </a:rPr>
                        <a:t> </a:t>
                      </a:r>
                      <a:r>
                        <a:rPr lang="fr-FR" sz="1800" kern="1200" baseline="0" dirty="0" err="1" smtClean="0">
                          <a:solidFill>
                            <a:schemeClr val="dk1"/>
                          </a:solidFill>
                          <a:effectLst/>
                          <a:latin typeface="+mn-lt"/>
                          <a:ea typeface="+mn-ea"/>
                          <a:cs typeface="+mn-cs"/>
                        </a:rPr>
                        <a:t>King’s</a:t>
                      </a:r>
                      <a:r>
                        <a:rPr lang="fr-FR" sz="1800" kern="1200" baseline="0" dirty="0" smtClean="0">
                          <a:solidFill>
                            <a:schemeClr val="dk1"/>
                          </a:solidFill>
                          <a:effectLst/>
                          <a:latin typeface="+mn-lt"/>
                          <a:ea typeface="+mn-ea"/>
                          <a:cs typeface="+mn-cs"/>
                        </a:rPr>
                        <a:t> Close,</a:t>
                      </a:r>
                      <a:r>
                        <a:rPr lang="fr-FR" sz="1800" kern="1200" dirty="0" smtClean="0">
                          <a:solidFill>
                            <a:schemeClr val="dk1"/>
                          </a:solidFill>
                          <a:effectLst/>
                          <a:latin typeface="+mn-lt"/>
                          <a:ea typeface="+mn-ea"/>
                          <a:cs typeface="+mn-cs"/>
                        </a:rPr>
                        <a:t> vocabulaire du fantastique, du</a:t>
                      </a:r>
                      <a:r>
                        <a:rPr lang="fr-FR" sz="1800" kern="1200" baseline="0" dirty="0" smtClean="0">
                          <a:solidFill>
                            <a:schemeClr val="dk1"/>
                          </a:solidFill>
                          <a:effectLst/>
                          <a:latin typeface="+mn-lt"/>
                          <a:ea typeface="+mn-ea"/>
                          <a:cs typeface="+mn-cs"/>
                        </a:rPr>
                        <a:t> mystère et de la </a:t>
                      </a:r>
                      <a:r>
                        <a:rPr lang="fr-FR" sz="1800" kern="1200" dirty="0" smtClean="0">
                          <a:solidFill>
                            <a:schemeClr val="dk1"/>
                          </a:solidFill>
                          <a:effectLst/>
                          <a:latin typeface="+mn-lt"/>
                          <a:ea typeface="+mn-ea"/>
                          <a:cs typeface="+mn-cs"/>
                        </a:rPr>
                        <a:t>peur.</a:t>
                      </a:r>
                      <a:r>
                        <a:rPr lang="fr-FR" dirty="0" smtClean="0">
                          <a:effectLst/>
                        </a:rPr>
                        <a:t> </a:t>
                      </a:r>
                      <a:endParaRPr lang="fr-FR" dirty="0"/>
                    </a:p>
                  </a:txBody>
                  <a:tcPr/>
                </a:tc>
                <a:tc>
                  <a:txBody>
                    <a:bodyPr/>
                    <a:lstStyle/>
                    <a:p>
                      <a:r>
                        <a:rPr lang="fr-FR" sz="1800" kern="1200" dirty="0" smtClean="0">
                          <a:solidFill>
                            <a:schemeClr val="dk1"/>
                          </a:solidFill>
                          <a:effectLst/>
                          <a:latin typeface="+mn-lt"/>
                          <a:ea typeface="+mn-ea"/>
                          <a:cs typeface="+mn-cs"/>
                        </a:rPr>
                        <a:t>Les temps du passé.</a:t>
                      </a:r>
                    </a:p>
                    <a:p>
                      <a:r>
                        <a:rPr lang="fr-FR" sz="1800" i="1" kern="1200" baseline="0" dirty="0" smtClean="0">
                          <a:solidFill>
                            <a:schemeClr val="dk1"/>
                          </a:solidFill>
                          <a:effectLst/>
                          <a:latin typeface="+mn-lt"/>
                          <a:ea typeface="+mn-ea"/>
                          <a:cs typeface="+mn-cs"/>
                        </a:rPr>
                        <a:t> (</a:t>
                      </a:r>
                      <a:r>
                        <a:rPr lang="fr-FR" sz="1800" i="1" kern="1200" dirty="0" smtClean="0">
                          <a:solidFill>
                            <a:schemeClr val="dk1"/>
                          </a:solidFill>
                          <a:effectLst/>
                          <a:latin typeface="+mn-lt"/>
                          <a:ea typeface="+mn-ea"/>
                          <a:cs typeface="+mn-cs"/>
                        </a:rPr>
                        <a:t>le prétérit simple et le prétérit </a:t>
                      </a:r>
                      <a:r>
                        <a:rPr lang="fr-FR" sz="1800" i="1" kern="1200" dirty="0" err="1" smtClean="0">
                          <a:solidFill>
                            <a:schemeClr val="dk1"/>
                          </a:solidFill>
                          <a:effectLst/>
                          <a:latin typeface="+mn-lt"/>
                          <a:ea typeface="+mn-ea"/>
                          <a:cs typeface="+mn-cs"/>
                        </a:rPr>
                        <a:t>be+ing</a:t>
                      </a:r>
                      <a:r>
                        <a:rPr lang="fr-FR" sz="1800" i="1" kern="1200" dirty="0" smtClean="0">
                          <a:solidFill>
                            <a:schemeClr val="dk1"/>
                          </a:solidFill>
                          <a:effectLst/>
                          <a:latin typeface="+mn-lt"/>
                          <a:ea typeface="+mn-ea"/>
                          <a:cs typeface="+mn-cs"/>
                        </a:rPr>
                        <a:t>)</a:t>
                      </a:r>
                      <a:endParaRPr lang="fr-FR"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smtClean="0">
                          <a:solidFill>
                            <a:schemeClr val="dk1"/>
                          </a:solidFill>
                          <a:effectLst/>
                          <a:latin typeface="+mn-lt"/>
                          <a:ea typeface="+mn-ea"/>
                          <a:cs typeface="+mn-cs"/>
                        </a:rPr>
                        <a:t>Expressivité: </a:t>
                      </a:r>
                      <a:r>
                        <a:rPr lang="fr-FR" sz="1800" kern="1200" dirty="0" smtClean="0">
                          <a:solidFill>
                            <a:schemeClr val="dk1"/>
                          </a:solidFill>
                          <a:effectLst/>
                          <a:latin typeface="+mn-lt"/>
                          <a:ea typeface="+mn-ea"/>
                          <a:cs typeface="+mn-cs"/>
                        </a:rPr>
                        <a:t>les rythmes de la phrase,</a:t>
                      </a:r>
                      <a:r>
                        <a:rPr lang="fr-FR" sz="1800" kern="1200" baseline="0" dirty="0" smtClean="0">
                          <a:solidFill>
                            <a:schemeClr val="dk1"/>
                          </a:solidFill>
                          <a:effectLst/>
                          <a:latin typeface="+mn-lt"/>
                          <a:ea typeface="+mn-ea"/>
                          <a:cs typeface="+mn-cs"/>
                        </a:rPr>
                        <a:t> </a:t>
                      </a:r>
                      <a:r>
                        <a:rPr lang="fr-FR" sz="1800" kern="1200" dirty="0" smtClean="0">
                          <a:solidFill>
                            <a:schemeClr val="dk1"/>
                          </a:solidFill>
                          <a:effectLst/>
                          <a:latin typeface="+mn-lt"/>
                          <a:ea typeface="+mn-ea"/>
                          <a:cs typeface="+mn-cs"/>
                        </a:rPr>
                        <a:t>l’accent de mot,</a:t>
                      </a:r>
                      <a:r>
                        <a:rPr lang="fr-FR" sz="1800" kern="1200" baseline="0" dirty="0" smtClean="0">
                          <a:solidFill>
                            <a:schemeClr val="dk1"/>
                          </a:solidFill>
                          <a:effectLst/>
                          <a:latin typeface="+mn-lt"/>
                          <a:ea typeface="+mn-ea"/>
                          <a:cs typeface="+mn-cs"/>
                        </a:rPr>
                        <a:t> l’exagération, emphase, </a:t>
                      </a:r>
                      <a:r>
                        <a:rPr lang="fr-FR" sz="1800" kern="1200" dirty="0" smtClean="0">
                          <a:solidFill>
                            <a:schemeClr val="dk1"/>
                          </a:solidFill>
                          <a:effectLst/>
                          <a:latin typeface="+mn-lt"/>
                          <a:ea typeface="+mn-ea"/>
                          <a:cs typeface="+mn-cs"/>
                        </a:rPr>
                        <a:t>la prononciation du –</a:t>
                      </a:r>
                      <a:r>
                        <a:rPr lang="fr-FR" sz="1800" kern="1200" dirty="0" err="1" smtClean="0">
                          <a:solidFill>
                            <a:schemeClr val="dk1"/>
                          </a:solidFill>
                          <a:effectLst/>
                          <a:latin typeface="+mn-lt"/>
                          <a:ea typeface="+mn-ea"/>
                          <a:cs typeface="+mn-cs"/>
                        </a:rPr>
                        <a:t>ed</a:t>
                      </a:r>
                      <a:r>
                        <a:rPr lang="fr-FR" sz="1800" kern="1200" dirty="0" smtClean="0">
                          <a:solidFill>
                            <a:schemeClr val="dk1"/>
                          </a:solidFill>
                          <a:effectLst/>
                          <a:latin typeface="+mn-lt"/>
                          <a:ea typeface="+mn-ea"/>
                          <a:cs typeface="+mn-cs"/>
                        </a:rPr>
                        <a:t>, les</a:t>
                      </a:r>
                      <a:r>
                        <a:rPr lang="fr-FR" sz="1800" kern="1200" baseline="0" dirty="0" smtClean="0">
                          <a:solidFill>
                            <a:schemeClr val="dk1"/>
                          </a:solidFill>
                          <a:effectLst/>
                          <a:latin typeface="+mn-lt"/>
                          <a:ea typeface="+mn-ea"/>
                          <a:cs typeface="+mn-cs"/>
                        </a:rPr>
                        <a:t> spécificités de l’accent écossais (en réception)</a:t>
                      </a:r>
                      <a:endParaRPr lang="fr-FR"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kern="1200" dirty="0" smtClean="0">
                        <a:solidFill>
                          <a:schemeClr val="dk1"/>
                        </a:solidFill>
                        <a:effectLst/>
                        <a:latin typeface="+mn-lt"/>
                        <a:ea typeface="+mn-ea"/>
                        <a:cs typeface="+mn-cs"/>
                      </a:endParaRPr>
                    </a:p>
                    <a:p>
                      <a:endParaRPr lang="fr-FR" dirty="0"/>
                    </a:p>
                  </a:txBody>
                  <a:tcPr/>
                </a:tc>
                <a:tc>
                  <a:txBody>
                    <a:bodyPr/>
                    <a:lstStyle/>
                    <a:p>
                      <a:r>
                        <a:rPr lang="fr-FR" sz="1800" kern="1200" dirty="0" smtClean="0">
                          <a:solidFill>
                            <a:schemeClr val="dk1"/>
                          </a:solidFill>
                          <a:effectLst/>
                          <a:latin typeface="+mn-lt"/>
                          <a:ea typeface="+mn-ea"/>
                          <a:cs typeface="+mn-cs"/>
                        </a:rPr>
                        <a:t>Structurer un récit de façon logique, choisir des éléments d’histoire pertinents,</a:t>
                      </a:r>
                      <a:r>
                        <a:rPr lang="fr-FR" sz="1800" kern="1200" baseline="0" dirty="0" smtClean="0">
                          <a:solidFill>
                            <a:schemeClr val="dk1"/>
                          </a:solidFill>
                          <a:effectLst/>
                          <a:latin typeface="+mn-lt"/>
                          <a:ea typeface="+mn-ea"/>
                          <a:cs typeface="+mn-cs"/>
                        </a:rPr>
                        <a:t> ménager le suspense. </a:t>
                      </a:r>
                    </a:p>
                    <a:p>
                      <a:r>
                        <a:rPr lang="fr-FR" sz="1800" kern="1200" baseline="0" dirty="0" smtClean="0">
                          <a:solidFill>
                            <a:schemeClr val="dk1"/>
                          </a:solidFill>
                          <a:effectLst/>
                          <a:latin typeface="+mn-lt"/>
                          <a:ea typeface="+mn-ea"/>
                          <a:cs typeface="+mn-cs"/>
                        </a:rPr>
                        <a:t>Mettre en voix son récit.</a:t>
                      </a:r>
                      <a:endParaRPr lang="fr-FR" dirty="0"/>
                    </a:p>
                  </a:txBody>
                  <a:tcPr/>
                </a:tc>
                <a:tc>
                  <a:txBody>
                    <a:bodyPr/>
                    <a:lstStyle/>
                    <a:p>
                      <a:r>
                        <a:rPr lang="fr-FR" sz="1800" kern="1200" dirty="0" smtClean="0">
                          <a:solidFill>
                            <a:schemeClr val="dk1"/>
                          </a:solidFill>
                          <a:effectLst/>
                          <a:latin typeface="+mn-lt"/>
                          <a:ea typeface="+mn-ea"/>
                          <a:cs typeface="+mn-cs"/>
                        </a:rPr>
                        <a:t>L’analyse de l’image,</a:t>
                      </a:r>
                      <a:r>
                        <a:rPr lang="fr-FR" sz="1800" kern="1200" baseline="0" dirty="0" smtClean="0">
                          <a:solidFill>
                            <a:schemeClr val="dk1"/>
                          </a:solidFill>
                          <a:effectLst/>
                          <a:latin typeface="+mn-lt"/>
                          <a:ea typeface="+mn-ea"/>
                          <a:cs typeface="+mn-cs"/>
                        </a:rPr>
                        <a:t> la mise en lien avec le récit, </a:t>
                      </a:r>
                      <a:r>
                        <a:rPr lang="fr-FR" sz="1800" kern="1200" dirty="0" smtClean="0">
                          <a:solidFill>
                            <a:schemeClr val="dk1"/>
                          </a:solidFill>
                          <a:effectLst/>
                          <a:latin typeface="+mn-lt"/>
                          <a:ea typeface="+mn-ea"/>
                          <a:cs typeface="+mn-cs"/>
                        </a:rPr>
                        <a:t>les stratégies de lecture,</a:t>
                      </a:r>
                      <a:r>
                        <a:rPr lang="fr-FR" sz="1800" kern="1200" baseline="0" dirty="0" smtClean="0">
                          <a:solidFill>
                            <a:schemeClr val="dk1"/>
                          </a:solidFill>
                          <a:effectLst/>
                          <a:latin typeface="+mn-lt"/>
                          <a:ea typeface="+mn-ea"/>
                          <a:cs typeface="+mn-cs"/>
                        </a:rPr>
                        <a:t> </a:t>
                      </a:r>
                      <a:r>
                        <a:rPr lang="fr-FR" sz="1800" kern="1200" dirty="0" smtClean="0">
                          <a:solidFill>
                            <a:schemeClr val="dk1"/>
                          </a:solidFill>
                          <a:effectLst/>
                          <a:latin typeface="+mn-lt"/>
                          <a:ea typeface="+mn-ea"/>
                          <a:cs typeface="+mn-cs"/>
                        </a:rPr>
                        <a:t>les stratégies d’écoutes.</a:t>
                      </a:r>
                      <a:r>
                        <a:rPr lang="fr-FR" dirty="0" smtClean="0">
                          <a:effectLst/>
                        </a:rPr>
                        <a:t> </a:t>
                      </a:r>
                      <a:endParaRPr lang="fr-FR" dirty="0"/>
                    </a:p>
                  </a:txBody>
                  <a:tcPr/>
                </a:tc>
              </a:tr>
            </a:tbl>
          </a:graphicData>
        </a:graphic>
      </p:graphicFrame>
      <p:sp>
        <p:nvSpPr>
          <p:cNvPr id="5" name="ZoneTexte 4"/>
          <p:cNvSpPr txBox="1"/>
          <p:nvPr/>
        </p:nvSpPr>
        <p:spPr>
          <a:xfrm>
            <a:off x="838200" y="5582978"/>
            <a:ext cx="10515600" cy="923330"/>
          </a:xfrm>
          <a:prstGeom prst="rect">
            <a:avLst/>
          </a:prstGeom>
          <a:solidFill>
            <a:srgbClr val="FF0000"/>
          </a:solidFill>
        </p:spPr>
        <p:txBody>
          <a:bodyPr wrap="square" rtlCol="0">
            <a:spAutoFit/>
          </a:bodyPr>
          <a:lstStyle/>
          <a:p>
            <a:pPr algn="ctr"/>
            <a:r>
              <a:rPr lang="fr-FR" dirty="0" smtClean="0">
                <a:solidFill>
                  <a:schemeClr val="bg1"/>
                </a:solidFill>
              </a:rPr>
              <a:t>Tous les supports utilisés dans cette séquences sont disponibles à l’adresse suivante:</a:t>
            </a:r>
          </a:p>
          <a:p>
            <a:pPr algn="ctr"/>
            <a:r>
              <a:rPr lang="fr-FR" dirty="0">
                <a:solidFill>
                  <a:srgbClr val="FFFFFF"/>
                </a:solidFill>
                <a:hlinkClick r:id="rId2"/>
              </a:rPr>
              <a:t>http://padlet.com/mrouffy/</a:t>
            </a:r>
            <a:r>
              <a:rPr lang="fr-FR" dirty="0" smtClean="0">
                <a:solidFill>
                  <a:srgbClr val="FFFFFF"/>
                </a:solidFill>
                <a:hlinkClick r:id="rId2"/>
              </a:rPr>
              <a:t>episcotland</a:t>
            </a:r>
            <a:endParaRPr lang="fr-FR" dirty="0" smtClean="0">
              <a:solidFill>
                <a:srgbClr val="FFFFFF"/>
              </a:solidFill>
            </a:endParaRPr>
          </a:p>
          <a:p>
            <a:r>
              <a:rPr lang="fr-FR" dirty="0" smtClean="0"/>
              <a:t> </a:t>
            </a:r>
            <a:endParaRPr lang="fr-FR" dirty="0"/>
          </a:p>
        </p:txBody>
      </p:sp>
      <p:sp>
        <p:nvSpPr>
          <p:cNvPr id="6" name="ZoneTexte 5"/>
          <p:cNvSpPr txBox="1"/>
          <p:nvPr/>
        </p:nvSpPr>
        <p:spPr>
          <a:xfrm>
            <a:off x="9728791" y="6506308"/>
            <a:ext cx="1625009" cy="246221"/>
          </a:xfrm>
          <a:prstGeom prst="rect">
            <a:avLst/>
          </a:prstGeom>
          <a:noFill/>
        </p:spPr>
        <p:txBody>
          <a:bodyPr wrap="square" rtlCol="0">
            <a:spAutoFit/>
          </a:bodyPr>
          <a:lstStyle/>
          <a:p>
            <a:r>
              <a:rPr lang="fr-FR" sz="1000" dirty="0" smtClean="0">
                <a:hlinkClick r:id="rId3" action="ppaction://hlinksldjump"/>
              </a:rPr>
              <a:t>Retour Sommaire</a:t>
            </a:r>
            <a:endParaRPr lang="fr-FR" sz="1000" dirty="0"/>
          </a:p>
        </p:txBody>
      </p:sp>
    </p:spTree>
    <p:extLst>
      <p:ext uri="{BB962C8B-B14F-4D97-AF65-F5344CB8AC3E}">
        <p14:creationId xmlns:p14="http://schemas.microsoft.com/office/powerpoint/2010/main" val="955018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lstStyle/>
          <a:p>
            <a:pPr algn="ctr"/>
            <a:r>
              <a:rPr lang="fr-FR" b="1" dirty="0">
                <a:solidFill>
                  <a:schemeClr val="bg1"/>
                </a:solidFill>
              </a:rPr>
              <a:t>ACTION 1 :</a:t>
            </a:r>
            <a:r>
              <a:rPr lang="fr-FR" b="1" dirty="0" smtClean="0">
                <a:solidFill>
                  <a:schemeClr val="bg1"/>
                </a:solidFill>
              </a:rPr>
              <a:t> </a:t>
            </a:r>
            <a:r>
              <a:rPr lang="fr-FR" b="1" dirty="0" err="1" smtClean="0">
                <a:solidFill>
                  <a:schemeClr val="bg1"/>
                </a:solidFill>
              </a:rPr>
              <a:t>Welcome</a:t>
            </a:r>
            <a:r>
              <a:rPr lang="fr-FR" b="1" dirty="0" smtClean="0">
                <a:solidFill>
                  <a:schemeClr val="bg1"/>
                </a:solidFill>
              </a:rPr>
              <a:t> to </a:t>
            </a:r>
            <a:r>
              <a:rPr lang="fr-FR" b="1" dirty="0">
                <a:solidFill>
                  <a:schemeClr val="bg1"/>
                </a:solidFill>
              </a:rPr>
              <a:t>Scotland.</a:t>
            </a:r>
            <a:r>
              <a:rPr lang="fr-FR" dirty="0">
                <a:solidFill>
                  <a:schemeClr val="bg1"/>
                </a:solidFill>
              </a:rPr>
              <a:t> </a:t>
            </a:r>
          </a:p>
        </p:txBody>
      </p:sp>
      <p:sp>
        <p:nvSpPr>
          <p:cNvPr id="7" name="Espace réservé du contenu 6"/>
          <p:cNvSpPr>
            <a:spLocks noGrp="1"/>
          </p:cNvSpPr>
          <p:nvPr>
            <p:ph idx="1"/>
          </p:nvPr>
        </p:nvSpPr>
        <p:spPr/>
        <p:txBody>
          <a:bodyPr>
            <a:normAutofit fontScale="55000" lnSpcReduction="20000"/>
          </a:bodyPr>
          <a:lstStyle/>
          <a:p>
            <a:pPr marL="0" indent="0">
              <a:buNone/>
            </a:pPr>
            <a:endParaRPr lang="fr-FR" dirty="0" smtClean="0">
              <a:solidFill>
                <a:schemeClr val="bg2">
                  <a:lumMod val="50000"/>
                </a:schemeClr>
              </a:solidFill>
            </a:endParaRPr>
          </a:p>
          <a:p>
            <a:r>
              <a:rPr lang="fr-FR" b="1" dirty="0" smtClean="0">
                <a:solidFill>
                  <a:srgbClr val="FF0000"/>
                </a:solidFill>
              </a:rPr>
              <a:t>1- Vidéos  </a:t>
            </a:r>
            <a:r>
              <a:rPr lang="fr-FR" b="1" dirty="0" smtClean="0">
                <a:solidFill>
                  <a:srgbClr val="FF0000"/>
                </a:solidFill>
                <a:hlinkClick r:id="rId2"/>
              </a:rPr>
              <a:t>‘Visit Scotland’</a:t>
            </a:r>
            <a:r>
              <a:rPr lang="fr-FR" b="1" dirty="0" smtClean="0">
                <a:solidFill>
                  <a:srgbClr val="FF0000"/>
                </a:solidFill>
              </a:rPr>
              <a:t> : C.O + E.O.I</a:t>
            </a:r>
          </a:p>
          <a:p>
            <a:pPr marL="0" indent="0">
              <a:buNone/>
            </a:pPr>
            <a:r>
              <a:rPr lang="fr-FR" dirty="0" smtClean="0">
                <a:solidFill>
                  <a:schemeClr val="bg2">
                    <a:lumMod val="50000"/>
                  </a:schemeClr>
                </a:solidFill>
              </a:rPr>
              <a:t>A2 </a:t>
            </a:r>
            <a:r>
              <a:rPr lang="fr-FR" dirty="0">
                <a:solidFill>
                  <a:schemeClr val="bg2">
                    <a:lumMod val="50000"/>
                  </a:schemeClr>
                </a:solidFill>
              </a:rPr>
              <a:t>: Je peux saisir l’essentiel d’annonces et de messages simples. </a:t>
            </a:r>
          </a:p>
          <a:p>
            <a:pPr marL="0" indent="0">
              <a:buNone/>
            </a:pPr>
            <a:r>
              <a:rPr lang="fr-FR" dirty="0" smtClean="0"/>
              <a:t>Les élèves visionnent deux vidéos de l’office du tourisme écossais présentant le patrimoine du pays et complètent une fiche </a:t>
            </a:r>
            <a:r>
              <a:rPr lang="fr-FR" i="1" dirty="0" smtClean="0"/>
              <a:t>brainstorming</a:t>
            </a:r>
            <a:r>
              <a:rPr lang="fr-FR" dirty="0" smtClean="0"/>
              <a:t> avec les éléments relevés et leurs apports personnels. </a:t>
            </a:r>
            <a:r>
              <a:rPr lang="fr-FR" dirty="0" smtClean="0">
                <a:hlinkClick r:id="rId2"/>
              </a:rPr>
              <a:t>(doc élève </a:t>
            </a:r>
            <a:r>
              <a:rPr lang="fr-FR" i="1" dirty="0" smtClean="0">
                <a:hlinkClick r:id="rId2"/>
              </a:rPr>
              <a:t>brainstorming</a:t>
            </a:r>
            <a:r>
              <a:rPr lang="fr-FR" dirty="0" smtClean="0">
                <a:hlinkClick r:id="rId2"/>
              </a:rPr>
              <a:t>)</a:t>
            </a:r>
            <a:endParaRPr lang="fr-FR" dirty="0" smtClean="0"/>
          </a:p>
          <a:p>
            <a:pPr marL="0" indent="0">
              <a:buNone/>
            </a:pPr>
            <a:endParaRPr lang="fr-FR" dirty="0"/>
          </a:p>
          <a:p>
            <a:r>
              <a:rPr lang="fr-FR" b="1" dirty="0" smtClean="0">
                <a:solidFill>
                  <a:srgbClr val="FF0000"/>
                </a:solidFill>
              </a:rPr>
              <a:t>2- Scotland and the British </a:t>
            </a:r>
            <a:r>
              <a:rPr lang="fr-FR" b="1" dirty="0" err="1" smtClean="0">
                <a:solidFill>
                  <a:srgbClr val="FF0000"/>
                </a:solidFill>
              </a:rPr>
              <a:t>Isles</a:t>
            </a:r>
            <a:r>
              <a:rPr lang="fr-FR" b="1" dirty="0" smtClean="0">
                <a:solidFill>
                  <a:srgbClr val="FF0000"/>
                </a:solidFill>
              </a:rPr>
              <a:t>.</a:t>
            </a:r>
          </a:p>
          <a:p>
            <a:pPr marL="0" indent="0">
              <a:buNone/>
            </a:pPr>
            <a:r>
              <a:rPr lang="fr-FR" dirty="0" smtClean="0"/>
              <a:t>Les élèves poursuivront par un jeu </a:t>
            </a:r>
            <a:r>
              <a:rPr lang="fr-FR" i="1" dirty="0" err="1" smtClean="0"/>
              <a:t>learning</a:t>
            </a:r>
            <a:r>
              <a:rPr lang="fr-FR" i="1" dirty="0" smtClean="0"/>
              <a:t> </a:t>
            </a:r>
            <a:r>
              <a:rPr lang="fr-FR" i="1" dirty="0" err="1" smtClean="0"/>
              <a:t>apps</a:t>
            </a:r>
            <a:r>
              <a:rPr lang="fr-FR" i="1" dirty="0" smtClean="0"/>
              <a:t> </a:t>
            </a:r>
            <a:r>
              <a:rPr lang="fr-FR" dirty="0" smtClean="0"/>
              <a:t>où ils devront replacer les nations et les capitales qui composent les îles britanniques sur une carte afin de s’assurer de  leurs repères géographiques .</a:t>
            </a:r>
          </a:p>
          <a:p>
            <a:pPr marL="0" indent="0" algn="ctr">
              <a:buNone/>
            </a:pPr>
            <a:r>
              <a:rPr lang="fr-FR" dirty="0">
                <a:hlinkClick r:id="rId3"/>
              </a:rPr>
              <a:t>http://</a:t>
            </a:r>
            <a:r>
              <a:rPr lang="fr-FR" dirty="0" smtClean="0">
                <a:hlinkClick r:id="rId3"/>
              </a:rPr>
              <a:t>LearningApps.org/watch?v=p0vyesmh316</a:t>
            </a:r>
            <a:endParaRPr lang="fr-FR" dirty="0"/>
          </a:p>
          <a:p>
            <a:pPr marL="0" indent="0" algn="ctr">
              <a:buNone/>
            </a:pPr>
            <a:endParaRPr lang="fr-FR" dirty="0" smtClean="0">
              <a:solidFill>
                <a:schemeClr val="bg2">
                  <a:lumMod val="50000"/>
                </a:schemeClr>
              </a:solidFill>
            </a:endParaRPr>
          </a:p>
          <a:p>
            <a:r>
              <a:rPr lang="fr-FR" b="1" dirty="0" smtClean="0">
                <a:solidFill>
                  <a:srgbClr val="FF0000"/>
                </a:solidFill>
              </a:rPr>
              <a:t>3- </a:t>
            </a:r>
            <a:r>
              <a:rPr lang="fr-FR" b="1" dirty="0" smtClean="0">
                <a:solidFill>
                  <a:srgbClr val="FF0000"/>
                </a:solidFill>
                <a:hlinkClick r:id="rId2"/>
              </a:rPr>
              <a:t>Discover Scotland</a:t>
            </a:r>
            <a:r>
              <a:rPr lang="fr-FR" b="1" dirty="0">
                <a:solidFill>
                  <a:srgbClr val="FF0000"/>
                </a:solidFill>
              </a:rPr>
              <a:t> </a:t>
            </a:r>
            <a:r>
              <a:rPr lang="fr-FR" b="1" dirty="0" smtClean="0">
                <a:solidFill>
                  <a:srgbClr val="FF0000"/>
                </a:solidFill>
              </a:rPr>
              <a:t>: C.O+P.E </a:t>
            </a:r>
          </a:p>
          <a:p>
            <a:pPr marL="0" indent="0">
              <a:buNone/>
            </a:pPr>
            <a:r>
              <a:rPr lang="fr-FR" dirty="0" smtClean="0">
                <a:solidFill>
                  <a:schemeClr val="bg2">
                    <a:lumMod val="50000"/>
                  </a:schemeClr>
                </a:solidFill>
              </a:rPr>
              <a:t>B1</a:t>
            </a:r>
            <a:r>
              <a:rPr lang="fr-FR" dirty="0">
                <a:solidFill>
                  <a:schemeClr val="bg2">
                    <a:lumMod val="50000"/>
                  </a:schemeClr>
                </a:solidFill>
              </a:rPr>
              <a:t> : Je peux saisir les points essentiels d’un langage clair et standard</a:t>
            </a:r>
            <a:r>
              <a:rPr lang="fr-FR" dirty="0" smtClean="0">
                <a:solidFill>
                  <a:schemeClr val="bg2">
                    <a:lumMod val="50000"/>
                  </a:schemeClr>
                </a:solidFill>
              </a:rPr>
              <a:t>.</a:t>
            </a:r>
          </a:p>
          <a:p>
            <a:pPr marL="0" indent="0">
              <a:buNone/>
            </a:pPr>
            <a:r>
              <a:rPr lang="fr-FR" dirty="0" smtClean="0">
                <a:solidFill>
                  <a:schemeClr val="bg2">
                    <a:lumMod val="50000"/>
                  </a:schemeClr>
                </a:solidFill>
              </a:rPr>
              <a:t>A2 : Je peux écrire un message simple et clair.</a:t>
            </a:r>
            <a:endParaRPr lang="fr-FR" b="1" dirty="0" smtClean="0"/>
          </a:p>
          <a:p>
            <a:pPr marL="0" indent="0">
              <a:buNone/>
            </a:pPr>
            <a:r>
              <a:rPr lang="fr-FR" dirty="0" smtClean="0"/>
              <a:t>Afin de préparer un voyage en Ecosse, les élèves écoutent une courte description générale de la nation, puis écrivent un article dans le journal du collège afin de la présenter. </a:t>
            </a:r>
            <a:r>
              <a:rPr lang="fr-FR" dirty="0" smtClean="0">
                <a:hlinkClick r:id="rId2"/>
              </a:rPr>
              <a:t>(doc élève </a:t>
            </a:r>
            <a:r>
              <a:rPr lang="fr-FR" dirty="0" err="1" smtClean="0">
                <a:hlinkClick r:id="rId2"/>
              </a:rPr>
              <a:t>discover</a:t>
            </a:r>
            <a:r>
              <a:rPr lang="fr-FR" dirty="0" smtClean="0">
                <a:hlinkClick r:id="rId2"/>
              </a:rPr>
              <a:t> Scotland)</a:t>
            </a:r>
            <a:endParaRPr lang="fr-FR" dirty="0" smtClean="0"/>
          </a:p>
          <a:p>
            <a:endParaRPr lang="fr-FR" dirty="0" smtClean="0"/>
          </a:p>
        </p:txBody>
      </p:sp>
      <p:pic>
        <p:nvPicPr>
          <p:cNvPr id="12" name="Image 11"/>
          <p:cNvPicPr/>
          <p:nvPr/>
        </p:nvPicPr>
        <p:blipFill>
          <a:blip r:embed="rId4"/>
          <a:srcRect/>
          <a:stretch>
            <a:fillRect/>
          </a:stretch>
        </p:blipFill>
        <p:spPr bwMode="auto">
          <a:xfrm>
            <a:off x="4777720" y="1954181"/>
            <a:ext cx="467995" cy="405130"/>
          </a:xfrm>
          <a:prstGeom prst="rect">
            <a:avLst/>
          </a:prstGeom>
          <a:noFill/>
          <a:ln w="9525">
            <a:noFill/>
            <a:miter lim="800000"/>
            <a:headEnd/>
            <a:tailEnd/>
          </a:ln>
        </p:spPr>
      </p:pic>
      <p:pic>
        <p:nvPicPr>
          <p:cNvPr id="13" name="Image 12"/>
          <p:cNvPicPr/>
          <p:nvPr/>
        </p:nvPicPr>
        <p:blipFill>
          <a:blip r:embed="rId5"/>
          <a:srcRect/>
          <a:stretch>
            <a:fillRect/>
          </a:stretch>
        </p:blipFill>
        <p:spPr bwMode="auto">
          <a:xfrm>
            <a:off x="3532779" y="4529606"/>
            <a:ext cx="474980" cy="449815"/>
          </a:xfrm>
          <a:prstGeom prst="rect">
            <a:avLst/>
          </a:prstGeom>
          <a:noFill/>
          <a:ln w="9525">
            <a:noFill/>
            <a:miter lim="800000"/>
            <a:headEnd/>
            <a:tailEnd/>
          </a:ln>
        </p:spPr>
      </p:pic>
      <p:pic>
        <p:nvPicPr>
          <p:cNvPr id="14" name="Image 13"/>
          <p:cNvPicPr/>
          <p:nvPr/>
        </p:nvPicPr>
        <p:blipFill>
          <a:blip r:embed="rId6"/>
          <a:srcRect/>
          <a:stretch>
            <a:fillRect/>
          </a:stretch>
        </p:blipFill>
        <p:spPr bwMode="auto">
          <a:xfrm>
            <a:off x="4128502" y="4529606"/>
            <a:ext cx="463550" cy="430227"/>
          </a:xfrm>
          <a:prstGeom prst="rect">
            <a:avLst/>
          </a:prstGeom>
          <a:noFill/>
          <a:ln w="9525">
            <a:noFill/>
            <a:miter lim="800000"/>
            <a:headEnd/>
            <a:tailEnd/>
          </a:ln>
        </p:spPr>
      </p:pic>
      <p:pic>
        <p:nvPicPr>
          <p:cNvPr id="8" name="Image 7"/>
          <p:cNvPicPr/>
          <p:nvPr/>
        </p:nvPicPr>
        <p:blipFill>
          <a:blip r:embed="rId5"/>
          <a:srcRect/>
          <a:stretch>
            <a:fillRect/>
          </a:stretch>
        </p:blipFill>
        <p:spPr bwMode="auto">
          <a:xfrm>
            <a:off x="4202930" y="1931838"/>
            <a:ext cx="474980" cy="449815"/>
          </a:xfrm>
          <a:prstGeom prst="rect">
            <a:avLst/>
          </a:prstGeom>
          <a:noFill/>
          <a:ln w="9525">
            <a:noFill/>
            <a:miter lim="800000"/>
            <a:headEnd/>
            <a:tailEnd/>
          </a:ln>
        </p:spPr>
      </p:pic>
    </p:spTree>
    <p:extLst>
      <p:ext uri="{BB962C8B-B14F-4D97-AF65-F5344CB8AC3E}">
        <p14:creationId xmlns:p14="http://schemas.microsoft.com/office/powerpoint/2010/main" val="472879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lstStyle/>
          <a:p>
            <a:pPr algn="ctr"/>
            <a:r>
              <a:rPr lang="fr-FR" b="1" dirty="0">
                <a:solidFill>
                  <a:schemeClr val="bg1"/>
                </a:solidFill>
              </a:rPr>
              <a:t>ACTION </a:t>
            </a:r>
            <a:r>
              <a:rPr lang="fr-FR" b="1" dirty="0" smtClean="0">
                <a:solidFill>
                  <a:schemeClr val="bg1"/>
                </a:solidFill>
              </a:rPr>
              <a:t>2 </a:t>
            </a:r>
            <a:r>
              <a:rPr lang="fr-FR" b="1" dirty="0">
                <a:solidFill>
                  <a:schemeClr val="bg1"/>
                </a:solidFill>
              </a:rPr>
              <a:t>:</a:t>
            </a:r>
            <a:r>
              <a:rPr lang="fr-FR" b="1" dirty="0" smtClean="0">
                <a:solidFill>
                  <a:schemeClr val="bg1"/>
                </a:solidFill>
              </a:rPr>
              <a:t> </a:t>
            </a:r>
            <a:r>
              <a:rPr lang="fr-FR" b="1" dirty="0" err="1" smtClean="0">
                <a:solidFill>
                  <a:schemeClr val="bg1"/>
                </a:solidFill>
              </a:rPr>
              <a:t>Myths</a:t>
            </a:r>
            <a:r>
              <a:rPr lang="fr-FR" b="1" dirty="0" smtClean="0">
                <a:solidFill>
                  <a:schemeClr val="bg1"/>
                </a:solidFill>
              </a:rPr>
              <a:t> and Legends of </a:t>
            </a:r>
            <a:r>
              <a:rPr lang="fr-FR" b="1" dirty="0">
                <a:solidFill>
                  <a:schemeClr val="bg1"/>
                </a:solidFill>
              </a:rPr>
              <a:t>Scotland.</a:t>
            </a:r>
            <a:r>
              <a:rPr lang="fr-FR" dirty="0">
                <a:solidFill>
                  <a:schemeClr val="bg1"/>
                </a:solidFill>
              </a:rPr>
              <a:t> </a:t>
            </a:r>
          </a:p>
        </p:txBody>
      </p:sp>
      <p:sp>
        <p:nvSpPr>
          <p:cNvPr id="7" name="Espace réservé du contenu 6"/>
          <p:cNvSpPr>
            <a:spLocks noGrp="1"/>
          </p:cNvSpPr>
          <p:nvPr>
            <p:ph idx="1"/>
          </p:nvPr>
        </p:nvSpPr>
        <p:spPr/>
        <p:txBody>
          <a:bodyPr>
            <a:normAutofit fontScale="40000" lnSpcReduction="20000"/>
          </a:bodyPr>
          <a:lstStyle/>
          <a:p>
            <a:pPr marL="0" indent="0">
              <a:buNone/>
            </a:pPr>
            <a:endParaRPr lang="fr-FR" dirty="0" smtClean="0">
              <a:solidFill>
                <a:schemeClr val="bg2">
                  <a:lumMod val="50000"/>
                </a:schemeClr>
              </a:solidFill>
            </a:endParaRPr>
          </a:p>
          <a:p>
            <a:r>
              <a:rPr lang="fr-FR" b="1" dirty="0" smtClean="0">
                <a:solidFill>
                  <a:srgbClr val="FF0000"/>
                </a:solidFill>
              </a:rPr>
              <a:t>1- Audio ‘</a:t>
            </a:r>
            <a:r>
              <a:rPr lang="fr-FR" b="1" dirty="0" smtClean="0">
                <a:solidFill>
                  <a:srgbClr val="FF0000"/>
                </a:solidFill>
                <a:hlinkClick r:id="rId2"/>
              </a:rPr>
              <a:t>Myths and </a:t>
            </a:r>
            <a:r>
              <a:rPr lang="fr-FR" b="1" dirty="0">
                <a:solidFill>
                  <a:srgbClr val="FF0000"/>
                </a:solidFill>
                <a:hlinkClick r:id="rId2"/>
              </a:rPr>
              <a:t>L</a:t>
            </a:r>
            <a:r>
              <a:rPr lang="fr-FR" b="1" dirty="0" smtClean="0">
                <a:solidFill>
                  <a:srgbClr val="FF0000"/>
                </a:solidFill>
                <a:hlinkClick r:id="rId2"/>
              </a:rPr>
              <a:t>egends </a:t>
            </a:r>
            <a:r>
              <a:rPr lang="fr-FR" b="1" dirty="0">
                <a:solidFill>
                  <a:srgbClr val="FF0000"/>
                </a:solidFill>
                <a:hlinkClick r:id="rId2"/>
              </a:rPr>
              <a:t>P</a:t>
            </a:r>
            <a:r>
              <a:rPr lang="fr-FR" b="1" dirty="0" smtClean="0">
                <a:solidFill>
                  <a:srgbClr val="FF0000"/>
                </a:solidFill>
                <a:hlinkClick r:id="rId2"/>
              </a:rPr>
              <a:t>art 1</a:t>
            </a:r>
            <a:r>
              <a:rPr lang="fr-FR" b="1" dirty="0" smtClean="0">
                <a:solidFill>
                  <a:srgbClr val="FF0000"/>
                </a:solidFill>
                <a:hlinkClick r:id="rId3"/>
              </a:rPr>
              <a:t>’</a:t>
            </a:r>
            <a:r>
              <a:rPr lang="fr-FR" b="1" dirty="0" smtClean="0">
                <a:solidFill>
                  <a:srgbClr val="FF0000"/>
                </a:solidFill>
              </a:rPr>
              <a:t> : C.O               </a:t>
            </a:r>
          </a:p>
          <a:p>
            <a:pPr marL="0" indent="0">
              <a:buNone/>
            </a:pPr>
            <a:r>
              <a:rPr lang="fr-FR" dirty="0" smtClean="0">
                <a:solidFill>
                  <a:schemeClr val="bg2">
                    <a:lumMod val="50000"/>
                  </a:schemeClr>
                </a:solidFill>
              </a:rPr>
              <a:t>A2 </a:t>
            </a:r>
            <a:r>
              <a:rPr lang="fr-FR" dirty="0">
                <a:solidFill>
                  <a:schemeClr val="bg2">
                    <a:lumMod val="50000"/>
                  </a:schemeClr>
                </a:solidFill>
              </a:rPr>
              <a:t>: Je peux saisir l’essentiel d’annonces et de messages simples. </a:t>
            </a:r>
            <a:endParaRPr lang="fr-FR" dirty="0" smtClean="0">
              <a:solidFill>
                <a:schemeClr val="bg2">
                  <a:lumMod val="50000"/>
                </a:schemeClr>
              </a:solidFill>
            </a:endParaRPr>
          </a:p>
          <a:p>
            <a:pPr marL="0" indent="0">
              <a:buNone/>
            </a:pPr>
            <a:r>
              <a:rPr lang="fr-FR" dirty="0" smtClean="0">
                <a:solidFill>
                  <a:schemeClr val="bg2">
                    <a:lumMod val="50000"/>
                  </a:schemeClr>
                </a:solidFill>
              </a:rPr>
              <a:t>B1 : Je peux saisir les points essentiels d’un langage clair et standard. </a:t>
            </a:r>
          </a:p>
          <a:p>
            <a:pPr marL="0" indent="0">
              <a:buNone/>
            </a:pPr>
            <a:r>
              <a:rPr lang="fr-FR" dirty="0" smtClean="0"/>
              <a:t>Les élèves écoutent un document présentant les créatures et les légendes écossaises les plus célèbres et, après avoir pris des notes, doivent faire correspondre les descriptions à des images illustrant ces légendes et compléter un tableau pour synthétiser leurs réponses. </a:t>
            </a:r>
            <a:r>
              <a:rPr lang="fr-FR" dirty="0" smtClean="0">
                <a:hlinkClick r:id="rId2"/>
              </a:rPr>
              <a:t>(doc élève </a:t>
            </a:r>
            <a:r>
              <a:rPr lang="fr-FR" dirty="0" err="1" smtClean="0">
                <a:hlinkClick r:id="rId2"/>
              </a:rPr>
              <a:t>Myths</a:t>
            </a:r>
            <a:r>
              <a:rPr lang="fr-FR" dirty="0" smtClean="0">
                <a:hlinkClick r:id="rId2"/>
              </a:rPr>
              <a:t> and </a:t>
            </a:r>
            <a:r>
              <a:rPr lang="fr-FR" dirty="0">
                <a:hlinkClick r:id="rId2"/>
              </a:rPr>
              <a:t>L</a:t>
            </a:r>
            <a:r>
              <a:rPr lang="fr-FR" dirty="0" smtClean="0">
                <a:hlinkClick r:id="rId2"/>
              </a:rPr>
              <a:t>egends of </a:t>
            </a:r>
            <a:r>
              <a:rPr lang="fr-FR" dirty="0" err="1" smtClean="0">
                <a:hlinkClick r:id="rId2"/>
              </a:rPr>
              <a:t>scotland</a:t>
            </a:r>
            <a:r>
              <a:rPr lang="fr-FR" dirty="0" smtClean="0">
                <a:hlinkClick r:id="rId2"/>
              </a:rPr>
              <a:t> part 1)</a:t>
            </a:r>
            <a:endParaRPr lang="fr-FR" dirty="0" smtClean="0"/>
          </a:p>
          <a:p>
            <a:pPr marL="0" indent="0">
              <a:buNone/>
            </a:pPr>
            <a:r>
              <a:rPr lang="fr-FR" dirty="0" smtClean="0"/>
              <a:t>Ce travail sera précédé d’une courte activité d’anticipation par groupe où il s’agira pour les élèves d’associer à des images les lieux qui seront mentionnés dans l’</a:t>
            </a:r>
            <a:r>
              <a:rPr lang="fr-FR" dirty="0" err="1" smtClean="0"/>
              <a:t>nergistrement</a:t>
            </a:r>
            <a:r>
              <a:rPr lang="fr-FR" dirty="0" smtClean="0"/>
              <a:t> audio, ce qui leur donnera des repères et guidera leur écoute. </a:t>
            </a:r>
          </a:p>
          <a:p>
            <a:pPr marL="0" indent="0">
              <a:buNone/>
            </a:pPr>
            <a:endParaRPr lang="fr-FR" dirty="0"/>
          </a:p>
          <a:p>
            <a:r>
              <a:rPr lang="fr-FR" b="1" dirty="0" smtClean="0">
                <a:solidFill>
                  <a:srgbClr val="FF0000"/>
                </a:solidFill>
              </a:rPr>
              <a:t>2- Audio ‘</a:t>
            </a:r>
            <a:r>
              <a:rPr lang="fr-FR" b="1" dirty="0">
                <a:solidFill>
                  <a:srgbClr val="FF0000"/>
                </a:solidFill>
                <a:hlinkClick r:id="rId2"/>
              </a:rPr>
              <a:t>M</a:t>
            </a:r>
            <a:r>
              <a:rPr lang="fr-FR" b="1" dirty="0" smtClean="0">
                <a:solidFill>
                  <a:srgbClr val="FF0000"/>
                </a:solidFill>
                <a:hlinkClick r:id="rId2"/>
              </a:rPr>
              <a:t>yths and Legends Part 2</a:t>
            </a:r>
            <a:r>
              <a:rPr lang="fr-FR" b="1" dirty="0" smtClean="0">
                <a:solidFill>
                  <a:srgbClr val="FF0000"/>
                </a:solidFill>
              </a:rPr>
              <a:t>’ : C.O </a:t>
            </a:r>
          </a:p>
          <a:p>
            <a:pPr marL="0" indent="0">
              <a:buNone/>
            </a:pPr>
            <a:r>
              <a:rPr lang="fr-FR" dirty="0" smtClean="0">
                <a:solidFill>
                  <a:schemeClr val="tx1">
                    <a:lumMod val="50000"/>
                    <a:lumOff val="50000"/>
                  </a:schemeClr>
                </a:solidFill>
              </a:rPr>
              <a:t>B1 : Je peux saisir les points essentiels d’un langage clair et standard </a:t>
            </a:r>
          </a:p>
          <a:p>
            <a:pPr marL="0" indent="0">
              <a:buNone/>
            </a:pPr>
            <a:r>
              <a:rPr lang="fr-FR" dirty="0" smtClean="0"/>
              <a:t>Les élèves poursuivront par un jeu </a:t>
            </a:r>
            <a:r>
              <a:rPr lang="fr-FR" i="1" dirty="0" err="1" smtClean="0"/>
              <a:t>learning</a:t>
            </a:r>
            <a:r>
              <a:rPr lang="fr-FR" i="1" dirty="0" smtClean="0"/>
              <a:t> </a:t>
            </a:r>
            <a:r>
              <a:rPr lang="fr-FR" i="1" dirty="0" err="1" smtClean="0"/>
              <a:t>apps</a:t>
            </a:r>
            <a:r>
              <a:rPr lang="fr-FR" i="1" dirty="0" smtClean="0"/>
              <a:t> </a:t>
            </a:r>
            <a:r>
              <a:rPr lang="fr-FR" dirty="0" smtClean="0"/>
              <a:t>où ils devront localiser sur la carte de l’Ecosse les lieux correspondant aux légendes préalablement présentées. </a:t>
            </a:r>
          </a:p>
          <a:p>
            <a:pPr marL="0" indent="0" algn="ctr">
              <a:buNone/>
            </a:pPr>
            <a:r>
              <a:rPr lang="fr-FR" dirty="0">
                <a:hlinkClick r:id="rId4"/>
              </a:rPr>
              <a:t>http://</a:t>
            </a:r>
            <a:r>
              <a:rPr lang="fr-FR" dirty="0" smtClean="0">
                <a:hlinkClick r:id="rId4"/>
              </a:rPr>
              <a:t>LearningApps.org/watch?v=pg0cqkw4c16</a:t>
            </a:r>
            <a:endParaRPr lang="fr-FR" dirty="0" smtClean="0"/>
          </a:p>
          <a:p>
            <a:pPr marL="0" indent="0" algn="ctr">
              <a:buNone/>
            </a:pPr>
            <a:endParaRPr lang="fr-FR" dirty="0" smtClean="0"/>
          </a:p>
          <a:p>
            <a:r>
              <a:rPr lang="fr-FR" b="1" dirty="0" smtClean="0">
                <a:solidFill>
                  <a:srgbClr val="FF0000"/>
                </a:solidFill>
              </a:rPr>
              <a:t>3- </a:t>
            </a:r>
            <a:r>
              <a:rPr lang="fr-FR" b="1" dirty="0" err="1" smtClean="0">
                <a:solidFill>
                  <a:srgbClr val="FF0000"/>
                </a:solidFill>
              </a:rPr>
              <a:t>Myths</a:t>
            </a:r>
            <a:r>
              <a:rPr lang="fr-FR" b="1" dirty="0" smtClean="0">
                <a:solidFill>
                  <a:srgbClr val="FF0000"/>
                </a:solidFill>
              </a:rPr>
              <a:t> and Legends : P.O.I                              </a:t>
            </a:r>
            <a:r>
              <a:rPr lang="fr-FR" dirty="0" smtClean="0">
                <a:solidFill>
                  <a:schemeClr val="bg1"/>
                </a:solidFill>
              </a:rPr>
              <a:t>A</a:t>
            </a:r>
            <a:r>
              <a:rPr lang="fr-FR" dirty="0" smtClean="0">
                <a:solidFill>
                  <a:schemeClr val="bg2">
                    <a:lumMod val="50000"/>
                  </a:schemeClr>
                </a:solidFill>
              </a:rPr>
              <a:t>                                                                                 </a:t>
            </a:r>
          </a:p>
          <a:p>
            <a:pPr marL="0" indent="0">
              <a:buNone/>
            </a:pPr>
            <a:r>
              <a:rPr lang="fr-FR" dirty="0" smtClean="0">
                <a:solidFill>
                  <a:schemeClr val="tx1">
                    <a:lumMod val="50000"/>
                    <a:lumOff val="50000"/>
                  </a:schemeClr>
                </a:solidFill>
              </a:rPr>
              <a:t>A2 : Je peux exprimer mon accord ou désaccord/ Je peux dialoguer sur un sujet connu. </a:t>
            </a:r>
            <a:endParaRPr lang="fr-FR" dirty="0">
              <a:solidFill>
                <a:schemeClr val="tx1">
                  <a:lumMod val="50000"/>
                  <a:lumOff val="50000"/>
                </a:schemeClr>
              </a:solidFill>
            </a:endParaRPr>
          </a:p>
          <a:p>
            <a:pPr marL="0" indent="0">
              <a:buNone/>
            </a:pPr>
            <a:r>
              <a:rPr lang="fr-FR" dirty="0" smtClean="0"/>
              <a:t>Cette première activité de découverte se terminera par un échange à l’oral entre les élèves afin de déterminer la légende qu’ils préfèrent et d’expliquer les raisons motivant ce choix.</a:t>
            </a:r>
          </a:p>
        </p:txBody>
      </p:sp>
      <p:pic>
        <p:nvPicPr>
          <p:cNvPr id="10" name="Image 9"/>
          <p:cNvPicPr/>
          <p:nvPr/>
        </p:nvPicPr>
        <p:blipFill>
          <a:blip r:embed="rId5"/>
          <a:srcRect/>
          <a:stretch>
            <a:fillRect/>
          </a:stretch>
        </p:blipFill>
        <p:spPr bwMode="auto">
          <a:xfrm>
            <a:off x="3645448" y="1825625"/>
            <a:ext cx="474980" cy="449815"/>
          </a:xfrm>
          <a:prstGeom prst="rect">
            <a:avLst/>
          </a:prstGeom>
          <a:noFill/>
          <a:ln w="9525">
            <a:noFill/>
            <a:miter lim="800000"/>
            <a:headEnd/>
            <a:tailEnd/>
          </a:ln>
        </p:spPr>
      </p:pic>
      <p:pic>
        <p:nvPicPr>
          <p:cNvPr id="8" name="Image 7"/>
          <p:cNvPicPr/>
          <p:nvPr/>
        </p:nvPicPr>
        <p:blipFill>
          <a:blip r:embed="rId5"/>
          <a:srcRect/>
          <a:stretch>
            <a:fillRect/>
          </a:stretch>
        </p:blipFill>
        <p:spPr bwMode="auto">
          <a:xfrm>
            <a:off x="3618995" y="3551479"/>
            <a:ext cx="474980" cy="449815"/>
          </a:xfrm>
          <a:prstGeom prst="rect">
            <a:avLst/>
          </a:prstGeom>
          <a:noFill/>
          <a:ln w="9525">
            <a:noFill/>
            <a:miter lim="800000"/>
            <a:headEnd/>
            <a:tailEnd/>
          </a:ln>
        </p:spPr>
      </p:pic>
      <p:pic>
        <p:nvPicPr>
          <p:cNvPr id="9" name="Image 8"/>
          <p:cNvPicPr/>
          <p:nvPr/>
        </p:nvPicPr>
        <p:blipFill>
          <a:blip r:embed="rId6"/>
          <a:srcRect/>
          <a:stretch>
            <a:fillRect/>
          </a:stretch>
        </p:blipFill>
        <p:spPr bwMode="auto">
          <a:xfrm>
            <a:off x="2869253" y="4776894"/>
            <a:ext cx="467995" cy="405130"/>
          </a:xfrm>
          <a:prstGeom prst="rect">
            <a:avLst/>
          </a:prstGeom>
          <a:noFill/>
          <a:ln w="9525">
            <a:noFill/>
            <a:miter lim="800000"/>
            <a:headEnd/>
            <a:tailEnd/>
          </a:ln>
        </p:spPr>
      </p:pic>
    </p:spTree>
    <p:extLst>
      <p:ext uri="{BB962C8B-B14F-4D97-AF65-F5344CB8AC3E}">
        <p14:creationId xmlns:p14="http://schemas.microsoft.com/office/powerpoint/2010/main" val="1101129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lstStyle/>
          <a:p>
            <a:pPr algn="ctr"/>
            <a:r>
              <a:rPr lang="fr-FR" b="1" dirty="0">
                <a:solidFill>
                  <a:schemeClr val="bg1"/>
                </a:solidFill>
              </a:rPr>
              <a:t>ACTION </a:t>
            </a:r>
            <a:r>
              <a:rPr lang="fr-FR" b="1" dirty="0" smtClean="0">
                <a:solidFill>
                  <a:schemeClr val="bg1"/>
                </a:solidFill>
              </a:rPr>
              <a:t>2 </a:t>
            </a:r>
            <a:r>
              <a:rPr lang="fr-FR" b="1" dirty="0">
                <a:solidFill>
                  <a:schemeClr val="bg1"/>
                </a:solidFill>
              </a:rPr>
              <a:t>:</a:t>
            </a:r>
            <a:r>
              <a:rPr lang="fr-FR" b="1" dirty="0" smtClean="0">
                <a:solidFill>
                  <a:schemeClr val="bg1"/>
                </a:solidFill>
              </a:rPr>
              <a:t> </a:t>
            </a:r>
            <a:r>
              <a:rPr lang="fr-FR" b="1" dirty="0" err="1" smtClean="0">
                <a:solidFill>
                  <a:schemeClr val="bg1"/>
                </a:solidFill>
              </a:rPr>
              <a:t>Myths</a:t>
            </a:r>
            <a:r>
              <a:rPr lang="fr-FR" b="1" dirty="0" smtClean="0">
                <a:solidFill>
                  <a:schemeClr val="bg1"/>
                </a:solidFill>
              </a:rPr>
              <a:t> and Legends of </a:t>
            </a:r>
            <a:r>
              <a:rPr lang="fr-FR" b="1" dirty="0">
                <a:solidFill>
                  <a:schemeClr val="bg1"/>
                </a:solidFill>
              </a:rPr>
              <a:t>Scotland</a:t>
            </a:r>
            <a:r>
              <a:rPr lang="fr-FR" b="1" dirty="0" smtClean="0">
                <a:solidFill>
                  <a:schemeClr val="bg1"/>
                </a:solidFill>
              </a:rPr>
              <a:t>.</a:t>
            </a:r>
            <a:br>
              <a:rPr lang="fr-FR" b="1" dirty="0" smtClean="0">
                <a:solidFill>
                  <a:schemeClr val="bg1"/>
                </a:solidFill>
              </a:rPr>
            </a:br>
            <a:r>
              <a:rPr lang="fr-FR" sz="3600" b="1" dirty="0" smtClean="0">
                <a:solidFill>
                  <a:schemeClr val="bg1"/>
                </a:solidFill>
              </a:rPr>
              <a:t>‘Mary </a:t>
            </a:r>
            <a:r>
              <a:rPr lang="fr-FR" sz="3600" b="1" dirty="0" err="1" smtClean="0">
                <a:solidFill>
                  <a:schemeClr val="bg1"/>
                </a:solidFill>
              </a:rPr>
              <a:t>King’s</a:t>
            </a:r>
            <a:r>
              <a:rPr lang="fr-FR" sz="3600" b="1" dirty="0" smtClean="0">
                <a:solidFill>
                  <a:schemeClr val="bg1"/>
                </a:solidFill>
              </a:rPr>
              <a:t> Close’</a:t>
            </a:r>
            <a:endParaRPr lang="fr-FR" sz="3600" dirty="0">
              <a:solidFill>
                <a:schemeClr val="bg1"/>
              </a:solidFill>
            </a:endParaRPr>
          </a:p>
        </p:txBody>
      </p:sp>
      <p:sp>
        <p:nvSpPr>
          <p:cNvPr id="7" name="Espace réservé du contenu 6"/>
          <p:cNvSpPr>
            <a:spLocks noGrp="1"/>
          </p:cNvSpPr>
          <p:nvPr>
            <p:ph idx="1"/>
          </p:nvPr>
        </p:nvSpPr>
        <p:spPr>
          <a:xfrm>
            <a:off x="838200" y="1825624"/>
            <a:ext cx="10515600" cy="4893227"/>
          </a:xfrm>
        </p:spPr>
        <p:txBody>
          <a:bodyPr>
            <a:normAutofit fontScale="55000" lnSpcReduction="20000"/>
          </a:bodyPr>
          <a:lstStyle/>
          <a:p>
            <a:pPr marL="0" indent="0">
              <a:buNone/>
            </a:pPr>
            <a:endParaRPr lang="fr-FR" dirty="0" smtClean="0">
              <a:solidFill>
                <a:schemeClr val="bg2">
                  <a:lumMod val="50000"/>
                </a:schemeClr>
              </a:solidFill>
            </a:endParaRPr>
          </a:p>
          <a:p>
            <a:r>
              <a:rPr lang="fr-FR" b="1" dirty="0" smtClean="0">
                <a:solidFill>
                  <a:srgbClr val="FF0000"/>
                </a:solidFill>
              </a:rPr>
              <a:t>1- </a:t>
            </a:r>
            <a:r>
              <a:rPr lang="fr-FR" b="1" dirty="0" err="1" smtClean="0">
                <a:solidFill>
                  <a:srgbClr val="FF0000"/>
                </a:solidFill>
              </a:rPr>
              <a:t>Video</a:t>
            </a:r>
            <a:r>
              <a:rPr lang="fr-FR" b="1" dirty="0" smtClean="0">
                <a:solidFill>
                  <a:srgbClr val="FF0000"/>
                </a:solidFill>
              </a:rPr>
              <a:t> </a:t>
            </a:r>
            <a:r>
              <a:rPr lang="fr-FR" b="1" dirty="0" smtClean="0">
                <a:solidFill>
                  <a:srgbClr val="FF0000"/>
                </a:solidFill>
                <a:hlinkClick r:id="rId2"/>
              </a:rPr>
              <a:t>‘The Real Mary King’s Close.’ </a:t>
            </a:r>
            <a:r>
              <a:rPr lang="fr-FR" b="1" dirty="0" smtClean="0">
                <a:solidFill>
                  <a:srgbClr val="FF0000"/>
                </a:solidFill>
              </a:rPr>
              <a:t>: C.O               </a:t>
            </a:r>
          </a:p>
          <a:p>
            <a:pPr marL="0" indent="0">
              <a:buNone/>
            </a:pPr>
            <a:r>
              <a:rPr lang="fr-FR" dirty="0" smtClean="0">
                <a:solidFill>
                  <a:schemeClr val="bg2">
                    <a:lumMod val="50000"/>
                  </a:schemeClr>
                </a:solidFill>
              </a:rPr>
              <a:t>B1 : Je peux saisir les points essentiels d’un langage clair et standard. (écouter)</a:t>
            </a:r>
            <a:endParaRPr lang="fr-FR" dirty="0" smtClean="0"/>
          </a:p>
          <a:p>
            <a:pPr marL="0" indent="0">
              <a:lnSpc>
                <a:spcPct val="120000"/>
              </a:lnSpc>
              <a:buNone/>
            </a:pPr>
            <a:r>
              <a:rPr lang="fr-FR" dirty="0" smtClean="0"/>
              <a:t>Afin d’introduire la légende de Mary </a:t>
            </a:r>
            <a:r>
              <a:rPr lang="fr-FR" dirty="0" err="1" smtClean="0"/>
              <a:t>King’s</a:t>
            </a:r>
            <a:r>
              <a:rPr lang="fr-FR" dirty="0" smtClean="0"/>
              <a:t> Close, les élèves visionnent la vidéo promotionnelle de la visite des souterrains  et relèvent les informations essentielles qui seront ensuite mises en commun pour faciliter l’entrée dans les activités suivantes.</a:t>
            </a:r>
          </a:p>
          <a:p>
            <a:pPr marL="0" indent="0">
              <a:buNone/>
            </a:pPr>
            <a:endParaRPr lang="fr-FR" dirty="0"/>
          </a:p>
          <a:p>
            <a:r>
              <a:rPr lang="fr-FR" b="1" dirty="0" smtClean="0">
                <a:solidFill>
                  <a:srgbClr val="FF0000"/>
                </a:solidFill>
              </a:rPr>
              <a:t>2-  </a:t>
            </a:r>
            <a:r>
              <a:rPr lang="fr-FR" b="1" dirty="0" smtClean="0">
                <a:solidFill>
                  <a:srgbClr val="FF0000"/>
                </a:solidFill>
                <a:hlinkClick r:id="rId2"/>
              </a:rPr>
              <a:t>‘Discover Edinburgh’s Hidden History’ </a:t>
            </a:r>
            <a:r>
              <a:rPr lang="fr-FR" b="1" dirty="0" smtClean="0">
                <a:solidFill>
                  <a:srgbClr val="FF0000"/>
                </a:solidFill>
              </a:rPr>
              <a:t> : C.E + P.E </a:t>
            </a:r>
          </a:p>
          <a:p>
            <a:pPr marL="0" indent="0">
              <a:buNone/>
            </a:pPr>
            <a:r>
              <a:rPr lang="fr-FR" dirty="0" smtClean="0">
                <a:solidFill>
                  <a:schemeClr val="tx1">
                    <a:lumMod val="50000"/>
                    <a:lumOff val="50000"/>
                  </a:schemeClr>
                </a:solidFill>
              </a:rPr>
              <a:t>B1 : Je peux comprendre un texte essentiellement rédigé dans une langue courante.</a:t>
            </a:r>
          </a:p>
          <a:p>
            <a:pPr marL="0" indent="0">
              <a:buNone/>
            </a:pPr>
            <a:r>
              <a:rPr lang="fr-FR" dirty="0" smtClean="0">
                <a:solidFill>
                  <a:schemeClr val="tx1">
                    <a:lumMod val="50000"/>
                    <a:lumOff val="50000"/>
                  </a:schemeClr>
                </a:solidFill>
              </a:rPr>
              <a:t>A2 : Je peux rédiger un message simple et clair</a:t>
            </a:r>
          </a:p>
          <a:p>
            <a:pPr marL="0" indent="0">
              <a:lnSpc>
                <a:spcPct val="120000"/>
              </a:lnSpc>
              <a:buNone/>
            </a:pPr>
            <a:r>
              <a:rPr lang="fr-FR" dirty="0" smtClean="0"/>
              <a:t>Par groupe de 4, les élèves découvrent le texte dans lequel sont donnés plusieurs éléments historiques expliquant l’origine de la légende de Mary </a:t>
            </a:r>
            <a:r>
              <a:rPr lang="fr-FR" dirty="0" err="1" smtClean="0"/>
              <a:t>King’s</a:t>
            </a:r>
            <a:r>
              <a:rPr lang="fr-FR" dirty="0" smtClean="0"/>
              <a:t> Close. La lecture pourra être facilitée en assignant un paragraphe à chaque élève du groupe. Puis, lors d’une mise en commun, les élèves devront réorganiser des images afin de reconstituer la trame narrative du texte. </a:t>
            </a:r>
            <a:r>
              <a:rPr lang="fr-FR" dirty="0" smtClean="0">
                <a:hlinkClick r:id="rId2"/>
              </a:rPr>
              <a:t>(doc </a:t>
            </a:r>
            <a:r>
              <a:rPr lang="fr-FR" dirty="0">
                <a:hlinkClick r:id="rId2"/>
              </a:rPr>
              <a:t>'Mary </a:t>
            </a:r>
            <a:r>
              <a:rPr lang="fr-FR" dirty="0" err="1">
                <a:hlinkClick r:id="rId2"/>
              </a:rPr>
              <a:t>King's</a:t>
            </a:r>
            <a:r>
              <a:rPr lang="fr-FR" dirty="0">
                <a:hlinkClick r:id="rId2"/>
              </a:rPr>
              <a:t> Close' : </a:t>
            </a:r>
            <a:r>
              <a:rPr lang="fr-FR" dirty="0" err="1">
                <a:hlinkClick r:id="rId2"/>
              </a:rPr>
              <a:t>Adapted</a:t>
            </a:r>
            <a:r>
              <a:rPr lang="fr-FR" dirty="0">
                <a:hlinkClick r:id="rId2"/>
              </a:rPr>
              <a:t> </a:t>
            </a:r>
            <a:r>
              <a:rPr lang="fr-FR" dirty="0" err="1">
                <a:hlinkClick r:id="rId2"/>
              </a:rPr>
              <a:t>from</a:t>
            </a:r>
            <a:r>
              <a:rPr lang="fr-FR" dirty="0">
                <a:hlinkClick r:id="rId2"/>
              </a:rPr>
              <a:t> “New </a:t>
            </a:r>
            <a:r>
              <a:rPr lang="fr-FR" dirty="0" err="1">
                <a:hlinkClick r:id="rId2"/>
              </a:rPr>
              <a:t>Standpoints</a:t>
            </a:r>
            <a:r>
              <a:rPr lang="fr-FR" dirty="0">
                <a:hlinkClick r:id="rId2"/>
              </a:rPr>
              <a:t> n°13” p36 </a:t>
            </a:r>
            <a:r>
              <a:rPr lang="fr-FR" dirty="0" smtClean="0">
                <a:hlinkClick r:id="rId2"/>
              </a:rPr>
              <a:t>2002)</a:t>
            </a:r>
            <a:endParaRPr lang="fr-FR" dirty="0"/>
          </a:p>
          <a:p>
            <a:pPr marL="0" indent="0">
              <a:buNone/>
            </a:pPr>
            <a:r>
              <a:rPr lang="fr-FR" dirty="0" smtClean="0"/>
              <a:t>Ce travail débouchera sur la réalisation par groupe d’une brochure touristique pour faire la publicité des ‘</a:t>
            </a:r>
            <a:r>
              <a:rPr lang="fr-FR" dirty="0" err="1" smtClean="0"/>
              <a:t>Ghost</a:t>
            </a:r>
            <a:r>
              <a:rPr lang="fr-FR" dirty="0" smtClean="0"/>
              <a:t> Tours’ de Mary </a:t>
            </a:r>
            <a:r>
              <a:rPr lang="fr-FR" dirty="0" err="1"/>
              <a:t>K</a:t>
            </a:r>
            <a:r>
              <a:rPr lang="fr-FR" dirty="0" err="1" smtClean="0"/>
              <a:t>ing’s</a:t>
            </a:r>
            <a:r>
              <a:rPr lang="fr-FR" dirty="0" smtClean="0"/>
              <a:t> Close. </a:t>
            </a:r>
            <a:r>
              <a:rPr lang="fr-FR" dirty="0" smtClean="0">
                <a:hlinkClick r:id="rId2"/>
              </a:rPr>
              <a:t>(Mary </a:t>
            </a:r>
            <a:r>
              <a:rPr lang="fr-FR" dirty="0" err="1">
                <a:hlinkClick r:id="rId2"/>
              </a:rPr>
              <a:t>King's</a:t>
            </a:r>
            <a:r>
              <a:rPr lang="fr-FR" dirty="0">
                <a:hlinkClick r:id="rId2"/>
              </a:rPr>
              <a:t> Close : </a:t>
            </a:r>
            <a:r>
              <a:rPr lang="fr-FR" dirty="0" err="1">
                <a:hlinkClick r:id="rId2"/>
              </a:rPr>
              <a:t>Create</a:t>
            </a:r>
            <a:r>
              <a:rPr lang="fr-FR" dirty="0">
                <a:hlinkClick r:id="rId2"/>
              </a:rPr>
              <a:t> a </a:t>
            </a:r>
            <a:r>
              <a:rPr lang="fr-FR" dirty="0" err="1">
                <a:hlinkClick r:id="rId2"/>
              </a:rPr>
              <a:t>leaflet</a:t>
            </a:r>
            <a:r>
              <a:rPr lang="fr-FR" dirty="0" smtClean="0">
                <a:hlinkClick r:id="rId2"/>
              </a:rPr>
              <a:t>!)</a:t>
            </a:r>
            <a:endParaRPr lang="fr-FR" dirty="0"/>
          </a:p>
          <a:p>
            <a:pPr marL="0" indent="0">
              <a:buNone/>
            </a:pPr>
            <a:r>
              <a:rPr lang="fr-FR" dirty="0" smtClean="0"/>
              <a:t>Afin de s’assurer de la bonne compréhension du texte par tous les élèves, un travail plus ciblé pourra être proposé en travail maison</a:t>
            </a:r>
            <a:r>
              <a:rPr lang="fr-FR" dirty="0"/>
              <a:t>. </a:t>
            </a:r>
            <a:r>
              <a:rPr lang="fr-FR" dirty="0">
                <a:hlinkClick r:id="rId2"/>
              </a:rPr>
              <a:t>(Mary King's Close : Create a leaflet</a:t>
            </a:r>
            <a:r>
              <a:rPr lang="fr-FR" dirty="0" smtClean="0">
                <a:hlinkClick r:id="rId2"/>
              </a:rPr>
              <a:t>!)</a:t>
            </a:r>
            <a:r>
              <a:rPr lang="fr-FR" dirty="0" smtClean="0">
                <a:solidFill>
                  <a:schemeClr val="bg1"/>
                </a:solidFill>
              </a:rPr>
              <a:t>A</a:t>
            </a:r>
            <a:r>
              <a:rPr lang="fr-FR" dirty="0" smtClean="0">
                <a:solidFill>
                  <a:schemeClr val="bg2">
                    <a:lumMod val="50000"/>
                  </a:schemeClr>
                </a:solidFill>
              </a:rPr>
              <a:t>                                                                                 </a:t>
            </a:r>
          </a:p>
        </p:txBody>
      </p:sp>
      <p:pic>
        <p:nvPicPr>
          <p:cNvPr id="10" name="Image 9"/>
          <p:cNvPicPr/>
          <p:nvPr/>
        </p:nvPicPr>
        <p:blipFill>
          <a:blip r:embed="rId3"/>
          <a:srcRect/>
          <a:stretch>
            <a:fillRect/>
          </a:stretch>
        </p:blipFill>
        <p:spPr bwMode="auto">
          <a:xfrm>
            <a:off x="4642459" y="1965082"/>
            <a:ext cx="474980" cy="449815"/>
          </a:xfrm>
          <a:prstGeom prst="rect">
            <a:avLst/>
          </a:prstGeom>
          <a:noFill/>
          <a:ln w="9525">
            <a:noFill/>
            <a:miter lim="800000"/>
            <a:headEnd/>
            <a:tailEnd/>
          </a:ln>
        </p:spPr>
      </p:pic>
      <p:pic>
        <p:nvPicPr>
          <p:cNvPr id="11" name="Image 10"/>
          <p:cNvPicPr/>
          <p:nvPr/>
        </p:nvPicPr>
        <p:blipFill>
          <a:blip r:embed="rId4"/>
          <a:srcRect/>
          <a:stretch>
            <a:fillRect/>
          </a:stretch>
        </p:blipFill>
        <p:spPr bwMode="auto">
          <a:xfrm>
            <a:off x="5289717" y="3322274"/>
            <a:ext cx="486940" cy="465455"/>
          </a:xfrm>
          <a:prstGeom prst="rect">
            <a:avLst/>
          </a:prstGeom>
          <a:noFill/>
          <a:ln w="9525">
            <a:noFill/>
            <a:miter lim="800000"/>
            <a:headEnd/>
            <a:tailEnd/>
          </a:ln>
        </p:spPr>
      </p:pic>
      <p:pic>
        <p:nvPicPr>
          <p:cNvPr id="12" name="Image 11"/>
          <p:cNvPicPr/>
          <p:nvPr/>
        </p:nvPicPr>
        <p:blipFill>
          <a:blip r:embed="rId5"/>
          <a:srcRect/>
          <a:stretch>
            <a:fillRect/>
          </a:stretch>
        </p:blipFill>
        <p:spPr bwMode="auto">
          <a:xfrm>
            <a:off x="5874095" y="3377209"/>
            <a:ext cx="443809" cy="355586"/>
          </a:xfrm>
          <a:prstGeom prst="rect">
            <a:avLst/>
          </a:prstGeom>
          <a:noFill/>
          <a:ln w="9525">
            <a:noFill/>
            <a:miter lim="800000"/>
            <a:headEnd/>
            <a:tailEnd/>
          </a:ln>
        </p:spPr>
      </p:pic>
    </p:spTree>
    <p:extLst>
      <p:ext uri="{BB962C8B-B14F-4D97-AF65-F5344CB8AC3E}">
        <p14:creationId xmlns:p14="http://schemas.microsoft.com/office/powerpoint/2010/main" val="924659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lstStyle/>
          <a:p>
            <a:pPr algn="ctr"/>
            <a:r>
              <a:rPr lang="fr-FR" b="1" dirty="0">
                <a:solidFill>
                  <a:schemeClr val="bg1"/>
                </a:solidFill>
              </a:rPr>
              <a:t>ACTION </a:t>
            </a:r>
            <a:r>
              <a:rPr lang="fr-FR" b="1" dirty="0" smtClean="0">
                <a:solidFill>
                  <a:schemeClr val="bg1"/>
                </a:solidFill>
              </a:rPr>
              <a:t>2 </a:t>
            </a:r>
            <a:r>
              <a:rPr lang="fr-FR" b="1" dirty="0">
                <a:solidFill>
                  <a:schemeClr val="bg1"/>
                </a:solidFill>
              </a:rPr>
              <a:t>:</a:t>
            </a:r>
            <a:r>
              <a:rPr lang="fr-FR" b="1" dirty="0" smtClean="0">
                <a:solidFill>
                  <a:schemeClr val="bg1"/>
                </a:solidFill>
              </a:rPr>
              <a:t> </a:t>
            </a:r>
            <a:r>
              <a:rPr lang="fr-FR" b="1" dirty="0" err="1" smtClean="0">
                <a:solidFill>
                  <a:schemeClr val="bg1"/>
                </a:solidFill>
              </a:rPr>
              <a:t>Myths</a:t>
            </a:r>
            <a:r>
              <a:rPr lang="fr-FR" b="1" dirty="0" smtClean="0">
                <a:solidFill>
                  <a:schemeClr val="bg1"/>
                </a:solidFill>
              </a:rPr>
              <a:t> and Legends of </a:t>
            </a:r>
            <a:r>
              <a:rPr lang="fr-FR" b="1" dirty="0">
                <a:solidFill>
                  <a:schemeClr val="bg1"/>
                </a:solidFill>
              </a:rPr>
              <a:t>Scotland</a:t>
            </a:r>
            <a:r>
              <a:rPr lang="fr-FR" b="1" dirty="0" smtClean="0">
                <a:solidFill>
                  <a:schemeClr val="bg1"/>
                </a:solidFill>
              </a:rPr>
              <a:t>.</a:t>
            </a:r>
            <a:br>
              <a:rPr lang="fr-FR" b="1" dirty="0" smtClean="0">
                <a:solidFill>
                  <a:schemeClr val="bg1"/>
                </a:solidFill>
              </a:rPr>
            </a:br>
            <a:r>
              <a:rPr lang="fr-FR" sz="3600" b="1" dirty="0" smtClean="0">
                <a:solidFill>
                  <a:schemeClr val="bg1"/>
                </a:solidFill>
              </a:rPr>
              <a:t>‘Mary </a:t>
            </a:r>
            <a:r>
              <a:rPr lang="fr-FR" sz="3600" b="1" dirty="0" err="1" smtClean="0">
                <a:solidFill>
                  <a:schemeClr val="bg1"/>
                </a:solidFill>
              </a:rPr>
              <a:t>King’s</a:t>
            </a:r>
            <a:r>
              <a:rPr lang="fr-FR" sz="3600" b="1" dirty="0" smtClean="0">
                <a:solidFill>
                  <a:schemeClr val="bg1"/>
                </a:solidFill>
              </a:rPr>
              <a:t> Close’</a:t>
            </a:r>
            <a:endParaRPr lang="fr-FR" sz="3600" dirty="0">
              <a:solidFill>
                <a:schemeClr val="bg1"/>
              </a:solidFill>
            </a:endParaRPr>
          </a:p>
        </p:txBody>
      </p:sp>
      <p:sp>
        <p:nvSpPr>
          <p:cNvPr id="7" name="Espace réservé du contenu 6"/>
          <p:cNvSpPr>
            <a:spLocks noGrp="1"/>
          </p:cNvSpPr>
          <p:nvPr>
            <p:ph idx="1"/>
          </p:nvPr>
        </p:nvSpPr>
        <p:spPr>
          <a:xfrm>
            <a:off x="838200" y="1825624"/>
            <a:ext cx="10515600" cy="4893227"/>
          </a:xfrm>
        </p:spPr>
        <p:txBody>
          <a:bodyPr>
            <a:normAutofit fontScale="25000" lnSpcReduction="20000"/>
          </a:bodyPr>
          <a:lstStyle/>
          <a:p>
            <a:endParaRPr lang="fr-FR" b="1" dirty="0">
              <a:solidFill>
                <a:srgbClr val="FF0000"/>
              </a:solidFill>
            </a:endParaRPr>
          </a:p>
          <a:p>
            <a:endParaRPr lang="fr-FR" sz="4300" b="1" dirty="0" smtClean="0">
              <a:solidFill>
                <a:srgbClr val="FF0000"/>
              </a:solidFill>
            </a:endParaRPr>
          </a:p>
          <a:p>
            <a:endParaRPr lang="fr-FR" sz="4300" b="1" dirty="0">
              <a:solidFill>
                <a:srgbClr val="FF0000"/>
              </a:solidFill>
            </a:endParaRPr>
          </a:p>
          <a:p>
            <a:r>
              <a:rPr lang="fr-FR" sz="5600" b="1" dirty="0" smtClean="0">
                <a:solidFill>
                  <a:srgbClr val="FF0000"/>
                </a:solidFill>
              </a:rPr>
              <a:t>3- An </a:t>
            </a:r>
            <a:r>
              <a:rPr lang="fr-FR" sz="5600" b="1" dirty="0" err="1" smtClean="0">
                <a:solidFill>
                  <a:srgbClr val="FF0000"/>
                </a:solidFill>
              </a:rPr>
              <a:t>Edinburgh’s</a:t>
            </a:r>
            <a:r>
              <a:rPr lang="fr-FR" sz="5600" b="1" dirty="0" smtClean="0">
                <a:solidFill>
                  <a:srgbClr val="FF0000"/>
                </a:solidFill>
              </a:rPr>
              <a:t> </a:t>
            </a:r>
            <a:r>
              <a:rPr lang="fr-FR" sz="5600" b="1" dirty="0" err="1" smtClean="0">
                <a:solidFill>
                  <a:srgbClr val="FF0000"/>
                </a:solidFill>
              </a:rPr>
              <a:t>Ghost</a:t>
            </a:r>
            <a:r>
              <a:rPr lang="fr-FR" sz="5600" b="1" dirty="0" smtClean="0">
                <a:solidFill>
                  <a:srgbClr val="FF0000"/>
                </a:solidFill>
              </a:rPr>
              <a:t> Story : C.O + P.E                              </a:t>
            </a:r>
            <a:r>
              <a:rPr lang="fr-FR" sz="5600" dirty="0" smtClean="0">
                <a:solidFill>
                  <a:schemeClr val="bg1"/>
                </a:solidFill>
              </a:rPr>
              <a:t>A</a:t>
            </a:r>
            <a:r>
              <a:rPr lang="fr-FR" sz="5600" dirty="0" smtClean="0">
                <a:solidFill>
                  <a:schemeClr val="bg2">
                    <a:lumMod val="50000"/>
                  </a:schemeClr>
                </a:solidFill>
              </a:rPr>
              <a:t>                                                                                 </a:t>
            </a:r>
          </a:p>
          <a:p>
            <a:pPr marL="0" indent="0">
              <a:buNone/>
            </a:pPr>
            <a:r>
              <a:rPr lang="fr-FR" sz="5600" dirty="0" smtClean="0">
                <a:solidFill>
                  <a:schemeClr val="tx1">
                    <a:lumMod val="50000"/>
                    <a:lumOff val="50000"/>
                  </a:schemeClr>
                </a:solidFill>
              </a:rPr>
              <a:t>B1 : </a:t>
            </a:r>
            <a:r>
              <a:rPr lang="fr-FR" sz="5600" dirty="0">
                <a:solidFill>
                  <a:schemeClr val="tx1">
                    <a:lumMod val="50000"/>
                    <a:lumOff val="50000"/>
                  </a:schemeClr>
                </a:solidFill>
              </a:rPr>
              <a:t>J</a:t>
            </a:r>
            <a:r>
              <a:rPr lang="fr-FR" sz="5600" dirty="0" smtClean="0">
                <a:solidFill>
                  <a:schemeClr val="bg2">
                    <a:lumMod val="50000"/>
                  </a:schemeClr>
                </a:solidFill>
              </a:rPr>
              <a:t>e </a:t>
            </a:r>
            <a:r>
              <a:rPr lang="fr-FR" sz="5600" dirty="0">
                <a:solidFill>
                  <a:schemeClr val="bg2">
                    <a:lumMod val="50000"/>
                  </a:schemeClr>
                </a:solidFill>
              </a:rPr>
              <a:t>peux saisir les points essentiels d’un langage clair et standard. </a:t>
            </a:r>
            <a:endParaRPr lang="fr-FR" sz="5600" dirty="0" smtClean="0">
              <a:solidFill>
                <a:schemeClr val="bg2">
                  <a:lumMod val="50000"/>
                </a:schemeClr>
              </a:solidFill>
            </a:endParaRPr>
          </a:p>
          <a:p>
            <a:pPr marL="0" indent="0">
              <a:buNone/>
            </a:pPr>
            <a:r>
              <a:rPr lang="fr-FR" sz="5600" dirty="0" smtClean="0">
                <a:solidFill>
                  <a:schemeClr val="tx1">
                    <a:lumMod val="50000"/>
                    <a:lumOff val="50000"/>
                  </a:schemeClr>
                </a:solidFill>
              </a:rPr>
              <a:t>B1 : Je peux raconter ce qui est arrivé dans le passé, je peux décrire un événement.</a:t>
            </a:r>
            <a:endParaRPr lang="fr-FR" sz="5600" dirty="0">
              <a:solidFill>
                <a:schemeClr val="tx1">
                  <a:lumMod val="50000"/>
                  <a:lumOff val="50000"/>
                </a:schemeClr>
              </a:solidFill>
            </a:endParaRPr>
          </a:p>
          <a:p>
            <a:pPr marL="0" indent="0">
              <a:lnSpc>
                <a:spcPct val="120000"/>
              </a:lnSpc>
              <a:buNone/>
            </a:pPr>
            <a:r>
              <a:rPr lang="fr-FR" sz="5600" dirty="0" smtClean="0"/>
              <a:t>Lors de cette étape, les élèves seront mis dans la peau d’un touriste participant à une visite du Real Mary </a:t>
            </a:r>
            <a:r>
              <a:rPr lang="fr-FR" sz="5600" dirty="0" err="1" smtClean="0"/>
              <a:t>King’s</a:t>
            </a:r>
            <a:r>
              <a:rPr lang="fr-FR" sz="5600" dirty="0" smtClean="0"/>
              <a:t> Close, au cours de laquelle le guide présentera la légende du fantôme de la petite Annie. </a:t>
            </a:r>
          </a:p>
          <a:p>
            <a:pPr marL="0" indent="0" algn="ctr">
              <a:lnSpc>
                <a:spcPct val="120000"/>
              </a:lnSpc>
              <a:buNone/>
            </a:pPr>
            <a:r>
              <a:rPr lang="fr-FR" sz="5600" dirty="0" smtClean="0">
                <a:hlinkClick r:id="rId2"/>
              </a:rPr>
              <a:t>(Doc audio : A </a:t>
            </a:r>
            <a:r>
              <a:rPr lang="fr-FR" sz="5600" dirty="0">
                <a:hlinkClick r:id="rId2"/>
              </a:rPr>
              <a:t>tour of Mary </a:t>
            </a:r>
            <a:r>
              <a:rPr lang="fr-FR" sz="5600" dirty="0" err="1">
                <a:hlinkClick r:id="rId2"/>
              </a:rPr>
              <a:t>King's</a:t>
            </a:r>
            <a:r>
              <a:rPr lang="fr-FR" sz="5600" dirty="0">
                <a:hlinkClick r:id="rId2"/>
              </a:rPr>
              <a:t> Close : </a:t>
            </a:r>
            <a:r>
              <a:rPr lang="fr-FR" sz="5600" dirty="0" err="1">
                <a:hlinkClick r:id="rId2"/>
              </a:rPr>
              <a:t>from</a:t>
            </a:r>
            <a:r>
              <a:rPr lang="fr-FR" sz="5600" dirty="0">
                <a:hlinkClick r:id="rId2"/>
              </a:rPr>
              <a:t> </a:t>
            </a:r>
            <a:r>
              <a:rPr lang="fr-FR" sz="5600" dirty="0" smtClean="0">
                <a:hlinkClick r:id="rId2"/>
              </a:rPr>
              <a:t>« New </a:t>
            </a:r>
            <a:r>
              <a:rPr lang="fr-FR" sz="5600" dirty="0" err="1" smtClean="0">
                <a:hlinkClick r:id="rId2"/>
              </a:rPr>
              <a:t>Standpoints</a:t>
            </a:r>
            <a:r>
              <a:rPr lang="fr-FR" sz="5600" dirty="0" smtClean="0">
                <a:hlinkClick r:id="rId2"/>
              </a:rPr>
              <a:t> »)</a:t>
            </a:r>
            <a:endParaRPr lang="fr-FR" sz="5600" dirty="0" smtClean="0"/>
          </a:p>
          <a:p>
            <a:pPr marL="0" indent="0">
              <a:lnSpc>
                <a:spcPct val="120000"/>
              </a:lnSpc>
              <a:buNone/>
            </a:pPr>
            <a:r>
              <a:rPr lang="fr-FR" sz="5600" dirty="0" smtClean="0"/>
              <a:t>Il s’agira pour les élèves de relever les informations essentielles données par le guide afin de rédiger un livre illustré pour enfants qui retrace l’histoire d’Annie et pouvant être vendu dans la boutique de souvenirs. Le travail de rédaction pourra être mené par groupe afin de favoriser la </a:t>
            </a:r>
            <a:r>
              <a:rPr lang="fr-FR" sz="5600" dirty="0" err="1" smtClean="0"/>
              <a:t>co</a:t>
            </a:r>
            <a:r>
              <a:rPr lang="fr-FR" sz="5600" dirty="0" smtClean="0"/>
              <a:t>-construction. </a:t>
            </a:r>
            <a:endParaRPr lang="fr-FR" sz="5600" dirty="0"/>
          </a:p>
          <a:p>
            <a:pPr marL="0" indent="0">
              <a:buNone/>
            </a:pPr>
            <a:endParaRPr lang="fr-FR" sz="5600" dirty="0" smtClean="0"/>
          </a:p>
          <a:p>
            <a:pPr marL="0" indent="0">
              <a:lnSpc>
                <a:spcPct val="120000"/>
              </a:lnSpc>
              <a:buNone/>
            </a:pPr>
            <a:r>
              <a:rPr lang="fr-FR" sz="5600" dirty="0" smtClean="0"/>
              <a:t>Afin de préparer cette tâche d’écriture, une </a:t>
            </a:r>
            <a:r>
              <a:rPr lang="fr-FR" sz="5600" b="1" dirty="0" smtClean="0"/>
              <a:t>étape de réflexion sur la langue </a:t>
            </a:r>
            <a:r>
              <a:rPr lang="fr-FR" sz="5600" dirty="0" smtClean="0"/>
              <a:t>prenant appui sur les éléments culturels, lexicaux et linguistiques relevés dans les activités précédentes (</a:t>
            </a:r>
            <a:r>
              <a:rPr lang="fr-FR" sz="5600" i="1" dirty="0" smtClean="0"/>
              <a:t>C.E </a:t>
            </a:r>
            <a:r>
              <a:rPr lang="fr-FR" sz="5600" i="1" dirty="0" err="1" smtClean="0"/>
              <a:t>Edinburgh’s</a:t>
            </a:r>
            <a:r>
              <a:rPr lang="fr-FR" sz="5600" i="1" dirty="0" smtClean="0"/>
              <a:t> </a:t>
            </a:r>
            <a:r>
              <a:rPr lang="fr-FR" sz="5600" i="1" dirty="0" err="1" smtClean="0"/>
              <a:t>Hidden</a:t>
            </a:r>
            <a:r>
              <a:rPr lang="fr-FR" sz="5600" i="1" dirty="0" smtClean="0"/>
              <a:t> Story + C.O An </a:t>
            </a:r>
            <a:r>
              <a:rPr lang="fr-FR" sz="5600" i="1" dirty="0" err="1" smtClean="0"/>
              <a:t>Edinburgh’s</a:t>
            </a:r>
            <a:r>
              <a:rPr lang="fr-FR" sz="5600" i="1" dirty="0" smtClean="0"/>
              <a:t> </a:t>
            </a:r>
            <a:r>
              <a:rPr lang="fr-FR" sz="5600" i="1" dirty="0" err="1" smtClean="0"/>
              <a:t>Ghost</a:t>
            </a:r>
            <a:r>
              <a:rPr lang="fr-FR" sz="5600" i="1" dirty="0" smtClean="0"/>
              <a:t> Story</a:t>
            </a:r>
            <a:r>
              <a:rPr lang="fr-FR" sz="5600" dirty="0" smtClean="0"/>
              <a:t>) sera proposée afin d’amener les élèves à s’exprimer correctement au passé (mise en regard du prétérit simple et du prétérit </a:t>
            </a:r>
            <a:r>
              <a:rPr lang="fr-FR" sz="5600" dirty="0" err="1" smtClean="0"/>
              <a:t>be</a:t>
            </a:r>
            <a:r>
              <a:rPr lang="fr-FR" sz="5600" dirty="0" smtClean="0"/>
              <a:t>+-</a:t>
            </a:r>
            <a:r>
              <a:rPr lang="fr-FR" sz="5600" dirty="0" err="1" smtClean="0"/>
              <a:t>ing</a:t>
            </a:r>
            <a:r>
              <a:rPr lang="fr-FR" sz="5600" dirty="0" smtClean="0"/>
              <a:t>).</a:t>
            </a:r>
          </a:p>
          <a:p>
            <a:pPr marL="0" indent="0">
              <a:lnSpc>
                <a:spcPct val="120000"/>
              </a:lnSpc>
              <a:buNone/>
            </a:pPr>
            <a:r>
              <a:rPr lang="fr-FR" sz="5600" dirty="0" smtClean="0"/>
              <a:t>Cette étape sera également l’occasion de mettre en regard les systèmes linguistiques anglais et français afin d’en relever les spécificités.</a:t>
            </a:r>
          </a:p>
          <a:p>
            <a:pPr marL="0" indent="0" algn="ctr">
              <a:buNone/>
            </a:pPr>
            <a:r>
              <a:rPr lang="fr-FR" sz="5600" dirty="0" smtClean="0">
                <a:hlinkClick r:id="rId2"/>
              </a:rPr>
              <a:t>(doc réflexion sur la langue : actions et évènements au passé)</a:t>
            </a:r>
            <a:endParaRPr lang="fr-FR" sz="5600"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r>
              <a:rPr lang="fr-FR" dirty="0" smtClean="0"/>
              <a:t> </a:t>
            </a:r>
          </a:p>
        </p:txBody>
      </p:sp>
      <p:pic>
        <p:nvPicPr>
          <p:cNvPr id="14" name="Image 13"/>
          <p:cNvPicPr/>
          <p:nvPr/>
        </p:nvPicPr>
        <p:blipFill>
          <a:blip r:embed="rId3"/>
          <a:srcRect/>
          <a:stretch>
            <a:fillRect/>
          </a:stretch>
        </p:blipFill>
        <p:spPr bwMode="auto">
          <a:xfrm>
            <a:off x="4227442" y="2365409"/>
            <a:ext cx="474980" cy="449815"/>
          </a:xfrm>
          <a:prstGeom prst="rect">
            <a:avLst/>
          </a:prstGeom>
          <a:noFill/>
          <a:ln w="9525">
            <a:noFill/>
            <a:miter lim="800000"/>
            <a:headEnd/>
            <a:tailEnd/>
          </a:ln>
        </p:spPr>
      </p:pic>
      <p:pic>
        <p:nvPicPr>
          <p:cNvPr id="15" name="Image 14"/>
          <p:cNvPicPr/>
          <p:nvPr/>
        </p:nvPicPr>
        <p:blipFill>
          <a:blip r:embed="rId4"/>
          <a:srcRect/>
          <a:stretch>
            <a:fillRect/>
          </a:stretch>
        </p:blipFill>
        <p:spPr bwMode="auto">
          <a:xfrm>
            <a:off x="4906686" y="2412524"/>
            <a:ext cx="443809" cy="355586"/>
          </a:xfrm>
          <a:prstGeom prst="rect">
            <a:avLst/>
          </a:prstGeom>
          <a:noFill/>
          <a:ln w="9525">
            <a:noFill/>
            <a:miter lim="800000"/>
            <a:headEnd/>
            <a:tailEnd/>
          </a:ln>
        </p:spPr>
      </p:pic>
    </p:spTree>
    <p:extLst>
      <p:ext uri="{BB962C8B-B14F-4D97-AF65-F5344CB8AC3E}">
        <p14:creationId xmlns:p14="http://schemas.microsoft.com/office/powerpoint/2010/main" val="328673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lstStyle/>
          <a:p>
            <a:pPr algn="ctr"/>
            <a:r>
              <a:rPr lang="fr-FR" b="1" dirty="0">
                <a:solidFill>
                  <a:schemeClr val="bg1"/>
                </a:solidFill>
              </a:rPr>
              <a:t>ACTION </a:t>
            </a:r>
            <a:r>
              <a:rPr lang="fr-FR" b="1" dirty="0" smtClean="0">
                <a:solidFill>
                  <a:schemeClr val="bg1"/>
                </a:solidFill>
              </a:rPr>
              <a:t>3 : </a:t>
            </a:r>
            <a:r>
              <a:rPr lang="fr-FR" b="1" dirty="0" err="1" smtClean="0">
                <a:solidFill>
                  <a:schemeClr val="bg1"/>
                </a:solidFill>
              </a:rPr>
              <a:t>Spooky</a:t>
            </a:r>
            <a:r>
              <a:rPr lang="fr-FR" b="1" dirty="0" smtClean="0">
                <a:solidFill>
                  <a:schemeClr val="bg1"/>
                </a:solidFill>
              </a:rPr>
              <a:t> Stories.</a:t>
            </a:r>
            <a:br>
              <a:rPr lang="fr-FR" b="1" dirty="0" smtClean="0">
                <a:solidFill>
                  <a:schemeClr val="bg1"/>
                </a:solidFill>
              </a:rPr>
            </a:br>
            <a:endParaRPr lang="fr-FR" sz="3600" dirty="0">
              <a:solidFill>
                <a:schemeClr val="bg1"/>
              </a:solidFill>
            </a:endParaRPr>
          </a:p>
        </p:txBody>
      </p:sp>
      <p:sp>
        <p:nvSpPr>
          <p:cNvPr id="7" name="Espace réservé du contenu 6"/>
          <p:cNvSpPr>
            <a:spLocks noGrp="1"/>
          </p:cNvSpPr>
          <p:nvPr>
            <p:ph idx="1"/>
          </p:nvPr>
        </p:nvSpPr>
        <p:spPr>
          <a:xfrm>
            <a:off x="838200" y="1825624"/>
            <a:ext cx="10515600" cy="4893227"/>
          </a:xfrm>
        </p:spPr>
        <p:txBody>
          <a:bodyPr>
            <a:normAutofit fontScale="25000" lnSpcReduction="20000"/>
          </a:bodyPr>
          <a:lstStyle/>
          <a:p>
            <a:endParaRPr lang="fr-FR" b="1" dirty="0">
              <a:solidFill>
                <a:srgbClr val="FF0000"/>
              </a:solidFill>
            </a:endParaRPr>
          </a:p>
          <a:p>
            <a:pPr marL="0" indent="0">
              <a:buNone/>
            </a:pPr>
            <a:r>
              <a:rPr lang="fr-FR" sz="4300" b="1" dirty="0" smtClean="0"/>
              <a:t>Le but de cette troisième étape est d’amener les élèves à réfléchir aux éléments constitutifs d’un récit fantastique afin de les guider vers l’étape finale de création.</a:t>
            </a:r>
          </a:p>
          <a:p>
            <a:pPr marL="0" indent="0">
              <a:buNone/>
            </a:pPr>
            <a:endParaRPr lang="fr-FR" sz="4300" b="1" dirty="0"/>
          </a:p>
          <a:p>
            <a:r>
              <a:rPr lang="fr-FR" sz="5600" b="1" dirty="0">
                <a:solidFill>
                  <a:srgbClr val="FF0000"/>
                </a:solidFill>
              </a:rPr>
              <a:t>1</a:t>
            </a:r>
            <a:r>
              <a:rPr lang="fr-FR" sz="5600" b="1" dirty="0" smtClean="0">
                <a:solidFill>
                  <a:srgbClr val="FF0000"/>
                </a:solidFill>
              </a:rPr>
              <a:t>- </a:t>
            </a:r>
            <a:r>
              <a:rPr lang="fr-FR" sz="5600" b="1" dirty="0" err="1" smtClean="0">
                <a:solidFill>
                  <a:srgbClr val="FF0000"/>
                </a:solidFill>
              </a:rPr>
              <a:t>Rose’s</a:t>
            </a:r>
            <a:r>
              <a:rPr lang="fr-FR" sz="5600" b="1" dirty="0" smtClean="0">
                <a:solidFill>
                  <a:srgbClr val="FF0000"/>
                </a:solidFill>
              </a:rPr>
              <a:t> Story : C.O                               </a:t>
            </a:r>
            <a:r>
              <a:rPr lang="fr-FR" sz="5600" dirty="0" smtClean="0">
                <a:solidFill>
                  <a:schemeClr val="bg1"/>
                </a:solidFill>
              </a:rPr>
              <a:t>A</a:t>
            </a:r>
            <a:r>
              <a:rPr lang="fr-FR" sz="5600" dirty="0" smtClean="0">
                <a:solidFill>
                  <a:schemeClr val="bg2">
                    <a:lumMod val="50000"/>
                  </a:schemeClr>
                </a:solidFill>
              </a:rPr>
              <a:t>                                                                                 </a:t>
            </a:r>
          </a:p>
          <a:p>
            <a:pPr marL="0" indent="0">
              <a:buNone/>
            </a:pPr>
            <a:r>
              <a:rPr lang="fr-FR" sz="5600" dirty="0" smtClean="0">
                <a:solidFill>
                  <a:schemeClr val="tx1">
                    <a:lumMod val="50000"/>
                    <a:lumOff val="50000"/>
                  </a:schemeClr>
                </a:solidFill>
              </a:rPr>
              <a:t>A</a:t>
            </a:r>
            <a:r>
              <a:rPr lang="fr-FR" sz="5600" dirty="0">
                <a:solidFill>
                  <a:schemeClr val="tx1">
                    <a:lumMod val="50000"/>
                    <a:lumOff val="50000"/>
                  </a:schemeClr>
                </a:solidFill>
              </a:rPr>
              <a:t>2</a:t>
            </a:r>
            <a:r>
              <a:rPr lang="fr-FR" sz="5600" dirty="0" smtClean="0">
                <a:solidFill>
                  <a:schemeClr val="tx1">
                    <a:lumMod val="50000"/>
                    <a:lumOff val="50000"/>
                  </a:schemeClr>
                </a:solidFill>
              </a:rPr>
              <a:t> : </a:t>
            </a:r>
            <a:r>
              <a:rPr lang="fr-FR" sz="5600" dirty="0">
                <a:solidFill>
                  <a:schemeClr val="tx1">
                    <a:lumMod val="50000"/>
                    <a:lumOff val="50000"/>
                  </a:schemeClr>
                </a:solidFill>
              </a:rPr>
              <a:t>J</a:t>
            </a:r>
            <a:r>
              <a:rPr lang="fr-FR" sz="5600" dirty="0" smtClean="0">
                <a:solidFill>
                  <a:schemeClr val="bg2">
                    <a:lumMod val="50000"/>
                  </a:schemeClr>
                </a:solidFill>
              </a:rPr>
              <a:t>e </a:t>
            </a:r>
            <a:r>
              <a:rPr lang="fr-FR" sz="5600" dirty="0">
                <a:solidFill>
                  <a:schemeClr val="bg2">
                    <a:lumMod val="50000"/>
                  </a:schemeClr>
                </a:solidFill>
              </a:rPr>
              <a:t>peux </a:t>
            </a:r>
            <a:r>
              <a:rPr lang="fr-FR" sz="5600" dirty="0" smtClean="0">
                <a:solidFill>
                  <a:schemeClr val="bg2">
                    <a:lumMod val="50000"/>
                  </a:schemeClr>
                </a:solidFill>
              </a:rPr>
              <a:t>trouver une information particulière et identifier l’information principale d’un récit. </a:t>
            </a:r>
          </a:p>
          <a:p>
            <a:pPr marL="0" indent="0">
              <a:buNone/>
            </a:pPr>
            <a:r>
              <a:rPr lang="fr-FR" sz="5600" dirty="0" smtClean="0"/>
              <a:t>On commencera par faire écouter l’histoire de Rose aux élèves en leur demandant de repérer les informations essentielles. </a:t>
            </a:r>
          </a:p>
          <a:p>
            <a:pPr marL="0" indent="0">
              <a:buNone/>
            </a:pPr>
            <a:r>
              <a:rPr lang="fr-FR" sz="5600" dirty="0" smtClean="0">
                <a:hlinkClick r:id="rId2"/>
              </a:rPr>
              <a:t>(Audio New Enjoy 4ème : Rose’s Story)</a:t>
            </a:r>
            <a:r>
              <a:rPr lang="fr-FR" sz="5600" dirty="0" smtClean="0"/>
              <a:t> </a:t>
            </a:r>
          </a:p>
          <a:p>
            <a:pPr marL="0" indent="0">
              <a:lnSpc>
                <a:spcPct val="120000"/>
              </a:lnSpc>
              <a:buNone/>
            </a:pPr>
            <a:r>
              <a:rPr lang="fr-FR" sz="5600" dirty="0" smtClean="0"/>
              <a:t>Puis lors d’une deuxième écoute, les élèves devront remettre des images en ordre afin de reconstituer la trame narrative. Le script de l’histoire sera également proposé afin de faire le lien graphie-phonie. </a:t>
            </a:r>
            <a:r>
              <a:rPr lang="fr-FR" sz="5600" dirty="0" smtClean="0">
                <a:hlinkClick r:id="rId2"/>
              </a:rPr>
              <a:t>(doc élève : ’</a:t>
            </a:r>
            <a:r>
              <a:rPr lang="fr-FR" sz="5600" dirty="0" err="1" smtClean="0">
                <a:hlinkClick r:id="rId2"/>
              </a:rPr>
              <a:t>Rose’s</a:t>
            </a:r>
            <a:r>
              <a:rPr lang="fr-FR" sz="5600" dirty="0" smtClean="0">
                <a:hlinkClick r:id="rId2"/>
              </a:rPr>
              <a:t> Story’)</a:t>
            </a:r>
            <a:endParaRPr lang="fr-FR" sz="5600" dirty="0" smtClean="0"/>
          </a:p>
          <a:p>
            <a:pPr marL="0" indent="0">
              <a:lnSpc>
                <a:spcPct val="120000"/>
              </a:lnSpc>
              <a:buNone/>
            </a:pPr>
            <a:r>
              <a:rPr lang="fr-FR" sz="5600" dirty="0"/>
              <a:t>Cette première histoire est volontairement pauvre en détails et peu </a:t>
            </a:r>
            <a:r>
              <a:rPr lang="fr-FR" sz="5600" dirty="0" smtClean="0"/>
              <a:t>construite. Ce sera l’occasion de faire un premier point sur les impressions des élèves et de leur faire émettre des hypothèses quant à des pistes d’amélioration (expressivité, détails descriptifs etc..)</a:t>
            </a:r>
          </a:p>
          <a:p>
            <a:pPr marL="0" indent="0">
              <a:lnSpc>
                <a:spcPct val="120000"/>
              </a:lnSpc>
              <a:buNone/>
            </a:pPr>
            <a:endParaRPr lang="fr-FR" sz="5600" dirty="0" smtClean="0"/>
          </a:p>
          <a:p>
            <a:pPr>
              <a:lnSpc>
                <a:spcPct val="120000"/>
              </a:lnSpc>
              <a:buFont typeface="Arial" charset="0"/>
              <a:buChar char="•"/>
            </a:pPr>
            <a:r>
              <a:rPr lang="fr-FR" sz="5600" b="1" dirty="0" smtClean="0">
                <a:solidFill>
                  <a:srgbClr val="FF0000"/>
                </a:solidFill>
              </a:rPr>
              <a:t>2- </a:t>
            </a:r>
            <a:r>
              <a:rPr lang="fr-FR" sz="5600" b="1" dirty="0" err="1" smtClean="0">
                <a:solidFill>
                  <a:srgbClr val="FF0000"/>
                </a:solidFill>
              </a:rPr>
              <a:t>Tom’s</a:t>
            </a:r>
            <a:r>
              <a:rPr lang="fr-FR" sz="5600" b="1" dirty="0" smtClean="0">
                <a:solidFill>
                  <a:srgbClr val="FF0000"/>
                </a:solidFill>
              </a:rPr>
              <a:t> Story : C.O </a:t>
            </a:r>
          </a:p>
          <a:p>
            <a:pPr marL="0" indent="0">
              <a:lnSpc>
                <a:spcPct val="120000"/>
              </a:lnSpc>
              <a:buNone/>
            </a:pPr>
            <a:r>
              <a:rPr lang="fr-FR" sz="5600" dirty="0" smtClean="0">
                <a:solidFill>
                  <a:schemeClr val="tx1">
                    <a:lumMod val="50000"/>
                    <a:lumOff val="50000"/>
                  </a:schemeClr>
                </a:solidFill>
              </a:rPr>
              <a:t>B1 </a:t>
            </a:r>
            <a:r>
              <a:rPr lang="fr-FR" sz="5600" dirty="0">
                <a:solidFill>
                  <a:schemeClr val="tx1">
                    <a:lumMod val="50000"/>
                    <a:lumOff val="50000"/>
                  </a:schemeClr>
                </a:solidFill>
              </a:rPr>
              <a:t>: J</a:t>
            </a:r>
            <a:r>
              <a:rPr lang="fr-FR" sz="5600" dirty="0" smtClean="0">
                <a:solidFill>
                  <a:schemeClr val="bg2">
                    <a:lumMod val="50000"/>
                  </a:schemeClr>
                </a:solidFill>
              </a:rPr>
              <a:t>e </a:t>
            </a:r>
            <a:r>
              <a:rPr lang="fr-FR" sz="5600" dirty="0">
                <a:solidFill>
                  <a:schemeClr val="bg2">
                    <a:lumMod val="50000"/>
                  </a:schemeClr>
                </a:solidFill>
              </a:rPr>
              <a:t>peux </a:t>
            </a:r>
            <a:r>
              <a:rPr lang="fr-FR" sz="5600" dirty="0" smtClean="0">
                <a:solidFill>
                  <a:schemeClr val="bg2">
                    <a:lumMod val="50000"/>
                  </a:schemeClr>
                </a:solidFill>
              </a:rPr>
              <a:t>saisir les points essentiels d’un message simple et clair et standard. </a:t>
            </a:r>
            <a:endParaRPr lang="fr-FR" sz="5600" b="1" dirty="0">
              <a:solidFill>
                <a:srgbClr val="FF0000"/>
              </a:solidFill>
            </a:endParaRPr>
          </a:p>
          <a:p>
            <a:pPr marL="0" indent="0">
              <a:lnSpc>
                <a:spcPct val="120000"/>
              </a:lnSpc>
              <a:buNone/>
            </a:pPr>
            <a:r>
              <a:rPr lang="fr-FR" sz="5600" dirty="0" smtClean="0"/>
              <a:t>On procèdera avec la même démarche pour cette nouvelle histoire, cette fois-ci plus construite et lue de manière plus expressive.</a:t>
            </a:r>
          </a:p>
          <a:p>
            <a:pPr marL="0" indent="0" algn="ctr">
              <a:lnSpc>
                <a:spcPct val="120000"/>
              </a:lnSpc>
              <a:buNone/>
            </a:pPr>
            <a:r>
              <a:rPr lang="fr-FR" sz="5600" dirty="0" smtClean="0">
                <a:hlinkClick r:id="rId2"/>
              </a:rPr>
              <a:t>(Audio New Enjoy 4</a:t>
            </a:r>
            <a:r>
              <a:rPr lang="fr-FR" sz="5600" baseline="30000" dirty="0" smtClean="0">
                <a:hlinkClick r:id="rId2"/>
              </a:rPr>
              <a:t>ème</a:t>
            </a:r>
            <a:r>
              <a:rPr lang="fr-FR" sz="5600" dirty="0" smtClean="0">
                <a:hlinkClick r:id="rId2"/>
              </a:rPr>
              <a:t> : Tom’s Story) </a:t>
            </a:r>
            <a:r>
              <a:rPr lang="fr-FR" sz="5600" dirty="0" smtClean="0"/>
              <a:t>+ </a:t>
            </a:r>
            <a:r>
              <a:rPr lang="fr-FR" sz="5600" dirty="0" smtClean="0">
                <a:hlinkClick r:id="rId2"/>
              </a:rPr>
              <a:t>(doc élève : ‘Tom’s Story’)</a:t>
            </a:r>
            <a:endParaRPr lang="fr-FR" dirty="0" smtClean="0"/>
          </a:p>
          <a:p>
            <a:pPr marL="0" indent="0">
              <a:buNone/>
            </a:pPr>
            <a:endParaRPr lang="fr-FR" dirty="0"/>
          </a:p>
          <a:p>
            <a:pPr marL="0" indent="0">
              <a:buNone/>
            </a:pPr>
            <a:r>
              <a:rPr lang="fr-FR" dirty="0" smtClean="0"/>
              <a:t> </a:t>
            </a:r>
          </a:p>
        </p:txBody>
      </p:sp>
      <p:pic>
        <p:nvPicPr>
          <p:cNvPr id="14" name="Image 13"/>
          <p:cNvPicPr/>
          <p:nvPr/>
        </p:nvPicPr>
        <p:blipFill>
          <a:blip r:embed="rId3"/>
          <a:srcRect/>
          <a:stretch>
            <a:fillRect/>
          </a:stretch>
        </p:blipFill>
        <p:spPr bwMode="auto">
          <a:xfrm>
            <a:off x="2663686" y="2332178"/>
            <a:ext cx="474980" cy="449815"/>
          </a:xfrm>
          <a:prstGeom prst="rect">
            <a:avLst/>
          </a:prstGeom>
          <a:noFill/>
          <a:ln w="9525">
            <a:noFill/>
            <a:miter lim="800000"/>
            <a:headEnd/>
            <a:tailEnd/>
          </a:ln>
        </p:spPr>
      </p:pic>
      <p:pic>
        <p:nvPicPr>
          <p:cNvPr id="6" name="Image 5"/>
          <p:cNvPicPr/>
          <p:nvPr/>
        </p:nvPicPr>
        <p:blipFill>
          <a:blip r:embed="rId3"/>
          <a:srcRect/>
          <a:stretch>
            <a:fillRect/>
          </a:stretch>
        </p:blipFill>
        <p:spPr bwMode="auto">
          <a:xfrm>
            <a:off x="2663686" y="4962735"/>
            <a:ext cx="474980" cy="449815"/>
          </a:xfrm>
          <a:prstGeom prst="rect">
            <a:avLst/>
          </a:prstGeom>
          <a:noFill/>
          <a:ln w="9525">
            <a:noFill/>
            <a:miter lim="800000"/>
            <a:headEnd/>
            <a:tailEnd/>
          </a:ln>
        </p:spPr>
      </p:pic>
    </p:spTree>
    <p:extLst>
      <p:ext uri="{BB962C8B-B14F-4D97-AF65-F5344CB8AC3E}">
        <p14:creationId xmlns:p14="http://schemas.microsoft.com/office/powerpoint/2010/main" val="2090450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lstStyle/>
          <a:p>
            <a:pPr algn="ctr"/>
            <a:r>
              <a:rPr lang="fr-FR" b="1" dirty="0">
                <a:solidFill>
                  <a:schemeClr val="bg1"/>
                </a:solidFill>
              </a:rPr>
              <a:t>ACTION </a:t>
            </a:r>
            <a:r>
              <a:rPr lang="fr-FR" b="1" dirty="0" smtClean="0">
                <a:solidFill>
                  <a:schemeClr val="bg1"/>
                </a:solidFill>
              </a:rPr>
              <a:t>3 : </a:t>
            </a:r>
            <a:r>
              <a:rPr lang="fr-FR" b="1" dirty="0" err="1" smtClean="0">
                <a:solidFill>
                  <a:schemeClr val="bg1"/>
                </a:solidFill>
              </a:rPr>
              <a:t>Spooky</a:t>
            </a:r>
            <a:r>
              <a:rPr lang="fr-FR" b="1" dirty="0" smtClean="0">
                <a:solidFill>
                  <a:schemeClr val="bg1"/>
                </a:solidFill>
              </a:rPr>
              <a:t> Stories.</a:t>
            </a:r>
            <a:br>
              <a:rPr lang="fr-FR" b="1" dirty="0" smtClean="0">
                <a:solidFill>
                  <a:schemeClr val="bg1"/>
                </a:solidFill>
              </a:rPr>
            </a:br>
            <a:endParaRPr lang="fr-FR" sz="3600" dirty="0">
              <a:solidFill>
                <a:schemeClr val="bg1"/>
              </a:solidFill>
            </a:endParaRPr>
          </a:p>
        </p:txBody>
      </p:sp>
      <p:sp>
        <p:nvSpPr>
          <p:cNvPr id="7" name="Espace réservé du contenu 6"/>
          <p:cNvSpPr>
            <a:spLocks noGrp="1"/>
          </p:cNvSpPr>
          <p:nvPr>
            <p:ph idx="1"/>
          </p:nvPr>
        </p:nvSpPr>
        <p:spPr>
          <a:xfrm>
            <a:off x="838200" y="1825624"/>
            <a:ext cx="10515600" cy="4893227"/>
          </a:xfrm>
        </p:spPr>
        <p:txBody>
          <a:bodyPr>
            <a:normAutofit fontScale="47500" lnSpcReduction="20000"/>
          </a:bodyPr>
          <a:lstStyle/>
          <a:p>
            <a:pPr marL="0" indent="0">
              <a:buNone/>
            </a:pPr>
            <a:endParaRPr lang="fr-FR" dirty="0"/>
          </a:p>
          <a:p>
            <a:endParaRPr lang="fr-FR" sz="2500" b="1" dirty="0" smtClean="0">
              <a:solidFill>
                <a:srgbClr val="FF0000"/>
              </a:solidFill>
            </a:endParaRPr>
          </a:p>
          <a:p>
            <a:r>
              <a:rPr lang="fr-FR" sz="2900" b="1" dirty="0" smtClean="0">
                <a:solidFill>
                  <a:srgbClr val="FF0000"/>
                </a:solidFill>
              </a:rPr>
              <a:t>3- </a:t>
            </a:r>
            <a:r>
              <a:rPr lang="fr-FR" sz="2900" b="1" dirty="0" err="1" smtClean="0">
                <a:solidFill>
                  <a:srgbClr val="FF0000"/>
                </a:solidFill>
              </a:rPr>
              <a:t>Recipes</a:t>
            </a:r>
            <a:r>
              <a:rPr lang="fr-FR" sz="2900" b="1" dirty="0" smtClean="0">
                <a:solidFill>
                  <a:srgbClr val="FF0000"/>
                </a:solidFill>
              </a:rPr>
              <a:t> for a good story : Méthodologie</a:t>
            </a:r>
          </a:p>
          <a:p>
            <a:pPr marL="0" indent="0">
              <a:lnSpc>
                <a:spcPct val="100000"/>
              </a:lnSpc>
              <a:buNone/>
            </a:pPr>
            <a:r>
              <a:rPr lang="fr-FR" sz="2900" dirty="0" smtClean="0"/>
              <a:t>Lors de cette étape, les élèves, par groupes,  mettent en regard les deux histoires afin de de confirmer ou d’infirmer leurs hypothèses préalablement établies. </a:t>
            </a:r>
          </a:p>
          <a:p>
            <a:pPr marL="0" indent="0">
              <a:lnSpc>
                <a:spcPct val="100000"/>
              </a:lnSpc>
              <a:buNone/>
            </a:pPr>
            <a:r>
              <a:rPr lang="fr-FR" sz="2900" dirty="0" smtClean="0"/>
              <a:t>Une fiche méthodologie </a:t>
            </a:r>
            <a:r>
              <a:rPr lang="fr-FR" sz="2900" dirty="0" smtClean="0">
                <a:hlinkClick r:id="rId2"/>
              </a:rPr>
              <a:t>‘Recipes for a good story’ </a:t>
            </a:r>
            <a:r>
              <a:rPr lang="fr-FR" sz="2900" dirty="0" smtClean="0"/>
              <a:t>sera alors proposée et enrichie avec les idées des élèves.</a:t>
            </a:r>
          </a:p>
          <a:p>
            <a:pPr marL="0" indent="0">
              <a:lnSpc>
                <a:spcPct val="100000"/>
              </a:lnSpc>
              <a:buNone/>
            </a:pPr>
            <a:r>
              <a:rPr lang="fr-FR" sz="2900" dirty="0" smtClean="0"/>
              <a:t>Enfin, cette étape se terminera par un travail sur la phonologie. On demandera aux élèves de relever les éléments expressifs dans la lecture à voix haute que Tom fait de son histoire : pauses entre les groupes de sens pour ménager le suspense, accentuation des mots clés de l’histoire , allongement des sons voyelle, changement d’intonation pour rapporter les propos d’un personnage, etc. </a:t>
            </a:r>
          </a:p>
          <a:p>
            <a:pPr marL="0" indent="0">
              <a:lnSpc>
                <a:spcPct val="100000"/>
              </a:lnSpc>
              <a:buNone/>
            </a:pPr>
            <a:r>
              <a:rPr lang="fr-FR" sz="2900" dirty="0" smtClean="0"/>
              <a:t>Les élèves s’entraineront à en lire des extraits.</a:t>
            </a:r>
          </a:p>
          <a:p>
            <a:pPr marL="0" indent="0">
              <a:lnSpc>
                <a:spcPct val="100000"/>
              </a:lnSpc>
              <a:buNone/>
            </a:pPr>
            <a:endParaRPr lang="fr-FR" sz="2900" dirty="0" smtClean="0"/>
          </a:p>
          <a:p>
            <a:pPr>
              <a:lnSpc>
                <a:spcPct val="100000"/>
              </a:lnSpc>
            </a:pPr>
            <a:r>
              <a:rPr lang="fr-FR" sz="2900" b="1" dirty="0" smtClean="0">
                <a:solidFill>
                  <a:srgbClr val="FF0000"/>
                </a:solidFill>
              </a:rPr>
              <a:t>4 – Tell a </a:t>
            </a:r>
            <a:r>
              <a:rPr lang="fr-FR" sz="2900" b="1" dirty="0" err="1" smtClean="0">
                <a:solidFill>
                  <a:srgbClr val="FF0000"/>
                </a:solidFill>
              </a:rPr>
              <a:t>spooky</a:t>
            </a:r>
            <a:r>
              <a:rPr lang="fr-FR" sz="2900" b="1" dirty="0" smtClean="0">
                <a:solidFill>
                  <a:srgbClr val="FF0000"/>
                </a:solidFill>
              </a:rPr>
              <a:t> story : P.E + P.O.C</a:t>
            </a:r>
          </a:p>
          <a:p>
            <a:pPr marL="0" indent="0">
              <a:lnSpc>
                <a:spcPct val="100000"/>
              </a:lnSpc>
              <a:buNone/>
            </a:pPr>
            <a:r>
              <a:rPr lang="fr-FR" sz="2900" dirty="0" smtClean="0">
                <a:solidFill>
                  <a:schemeClr val="tx1">
                    <a:lumMod val="50000"/>
                    <a:lumOff val="50000"/>
                  </a:schemeClr>
                </a:solidFill>
              </a:rPr>
              <a:t>B1 </a:t>
            </a:r>
            <a:r>
              <a:rPr lang="fr-FR" sz="2900" dirty="0">
                <a:solidFill>
                  <a:schemeClr val="tx1">
                    <a:lumMod val="50000"/>
                    <a:lumOff val="50000"/>
                  </a:schemeClr>
                </a:solidFill>
              </a:rPr>
              <a:t>: J</a:t>
            </a:r>
            <a:r>
              <a:rPr lang="fr-FR" sz="2900" dirty="0" smtClean="0">
                <a:solidFill>
                  <a:schemeClr val="bg2">
                    <a:lumMod val="50000"/>
                  </a:schemeClr>
                </a:solidFill>
              </a:rPr>
              <a:t>e </a:t>
            </a:r>
            <a:r>
              <a:rPr lang="fr-FR" sz="2900" dirty="0">
                <a:solidFill>
                  <a:schemeClr val="bg2">
                    <a:lumMod val="50000"/>
                  </a:schemeClr>
                </a:solidFill>
              </a:rPr>
              <a:t>peux </a:t>
            </a:r>
            <a:r>
              <a:rPr lang="fr-FR" sz="2900" dirty="0" smtClean="0">
                <a:solidFill>
                  <a:schemeClr val="bg2">
                    <a:lumMod val="50000"/>
                  </a:schemeClr>
                </a:solidFill>
              </a:rPr>
              <a:t>écrire et enrichir un texte simple et cohérent.</a:t>
            </a:r>
          </a:p>
          <a:p>
            <a:pPr marL="0" indent="0">
              <a:lnSpc>
                <a:spcPct val="100000"/>
              </a:lnSpc>
              <a:buNone/>
            </a:pPr>
            <a:r>
              <a:rPr lang="fr-FR" sz="2900" dirty="0" smtClean="0">
                <a:solidFill>
                  <a:schemeClr val="bg2">
                    <a:lumMod val="50000"/>
                  </a:schemeClr>
                </a:solidFill>
              </a:rPr>
              <a:t>B1 : Je peux reproduire un modèle oral, articuler des expressions de manière simple. </a:t>
            </a:r>
          </a:p>
          <a:p>
            <a:pPr marL="0" indent="0">
              <a:lnSpc>
                <a:spcPct val="100000"/>
              </a:lnSpc>
              <a:buNone/>
            </a:pPr>
            <a:r>
              <a:rPr lang="fr-FR" sz="2900" dirty="0" smtClean="0"/>
              <a:t>Par groupe de 4, les élèves devront enrichir le contenu et apporter des détails à l’histoire de Rose en utilisant les éléments méthodologiques précédemment travaillés ainsi qu’en proposer une lecture expressive convaincante. Une fiche ‘</a:t>
            </a:r>
            <a:r>
              <a:rPr lang="fr-FR" sz="2900" i="1" dirty="0" smtClean="0">
                <a:hlinkClick r:id="rId2"/>
              </a:rPr>
              <a:t>Vocab Toolbox</a:t>
            </a:r>
            <a:r>
              <a:rPr lang="fr-FR" sz="2900" dirty="0" smtClean="0"/>
              <a:t>’ pourra être proposée aux élèves les plus faibles afin de les guider dans leur travail.</a:t>
            </a:r>
            <a:endParaRPr lang="fr-FR" sz="1400" dirty="0"/>
          </a:p>
        </p:txBody>
      </p:sp>
      <p:pic>
        <p:nvPicPr>
          <p:cNvPr id="9" name="Image 8"/>
          <p:cNvPicPr/>
          <p:nvPr/>
        </p:nvPicPr>
        <p:blipFill>
          <a:blip r:embed="rId3"/>
          <a:srcRect/>
          <a:stretch>
            <a:fillRect/>
          </a:stretch>
        </p:blipFill>
        <p:spPr bwMode="auto">
          <a:xfrm>
            <a:off x="3809189" y="4436767"/>
            <a:ext cx="463550" cy="459105"/>
          </a:xfrm>
          <a:prstGeom prst="rect">
            <a:avLst/>
          </a:prstGeom>
          <a:noFill/>
          <a:ln w="9525">
            <a:noFill/>
            <a:miter lim="800000"/>
            <a:headEnd/>
            <a:tailEnd/>
          </a:ln>
        </p:spPr>
      </p:pic>
      <p:pic>
        <p:nvPicPr>
          <p:cNvPr id="6" name="Image 5"/>
          <p:cNvPicPr/>
          <p:nvPr/>
        </p:nvPicPr>
        <p:blipFill>
          <a:blip r:embed="rId4"/>
          <a:srcRect/>
          <a:stretch>
            <a:fillRect/>
          </a:stretch>
        </p:blipFill>
        <p:spPr bwMode="auto">
          <a:xfrm>
            <a:off x="4397245" y="4436767"/>
            <a:ext cx="467995" cy="450850"/>
          </a:xfrm>
          <a:prstGeom prst="rect">
            <a:avLst/>
          </a:prstGeom>
          <a:noFill/>
          <a:ln w="9525">
            <a:noFill/>
            <a:miter lim="800000"/>
            <a:headEnd/>
            <a:tailEnd/>
          </a:ln>
        </p:spPr>
      </p:pic>
    </p:spTree>
    <p:extLst>
      <p:ext uri="{BB962C8B-B14F-4D97-AF65-F5344CB8AC3E}">
        <p14:creationId xmlns:p14="http://schemas.microsoft.com/office/powerpoint/2010/main" val="614520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lstStyle/>
          <a:p>
            <a:pPr algn="ctr"/>
            <a:r>
              <a:rPr lang="fr-FR" b="1" dirty="0" smtClean="0"/>
              <a:t>PROBLEMATIQUE</a:t>
            </a:r>
            <a:endParaRPr lang="fr-FR" b="1" dirty="0"/>
          </a:p>
        </p:txBody>
      </p:sp>
      <p:sp>
        <p:nvSpPr>
          <p:cNvPr id="3" name="Espace réservé du contenu 2"/>
          <p:cNvSpPr>
            <a:spLocks noGrp="1"/>
          </p:cNvSpPr>
          <p:nvPr>
            <p:ph idx="1"/>
          </p:nvPr>
        </p:nvSpPr>
        <p:spPr/>
        <p:txBody>
          <a:bodyPr/>
          <a:lstStyle/>
          <a:p>
            <a:pPr lvl="0"/>
            <a:endParaRPr lang="fr-FR" dirty="0" smtClean="0"/>
          </a:p>
          <a:p>
            <a:pPr lvl="0"/>
            <a:endParaRPr lang="fr-FR" dirty="0"/>
          </a:p>
          <a:p>
            <a:pPr lvl="0"/>
            <a:r>
              <a:rPr lang="fr-FR" dirty="0" smtClean="0"/>
              <a:t>En </a:t>
            </a:r>
            <a:r>
              <a:rPr lang="fr-FR" dirty="0"/>
              <a:t>quoi les spécificités du patrimoine historique, naturel et culturel de l’Ecosse incitent-elles à la création fantastique ?</a:t>
            </a:r>
          </a:p>
          <a:p>
            <a:endParaRPr lang="fr-FR" dirty="0"/>
          </a:p>
        </p:txBody>
      </p:sp>
      <p:sp>
        <p:nvSpPr>
          <p:cNvPr id="5" name="ZoneTexte 4"/>
          <p:cNvSpPr txBox="1"/>
          <p:nvPr/>
        </p:nvSpPr>
        <p:spPr>
          <a:xfrm>
            <a:off x="9728791" y="6379535"/>
            <a:ext cx="1625009" cy="246221"/>
          </a:xfrm>
          <a:prstGeom prst="rect">
            <a:avLst/>
          </a:prstGeom>
          <a:noFill/>
        </p:spPr>
        <p:txBody>
          <a:bodyPr wrap="square" rtlCol="0">
            <a:spAutoFit/>
          </a:bodyPr>
          <a:lstStyle/>
          <a:p>
            <a:r>
              <a:rPr lang="fr-FR" sz="1000" dirty="0" smtClean="0">
                <a:hlinkClick r:id="rId2" action="ppaction://hlinksldjump"/>
              </a:rPr>
              <a:t>Retour Sommaire</a:t>
            </a:r>
            <a:endParaRPr lang="fr-FR" sz="1000" dirty="0"/>
          </a:p>
        </p:txBody>
      </p:sp>
    </p:spTree>
    <p:extLst>
      <p:ext uri="{BB962C8B-B14F-4D97-AF65-F5344CB8AC3E}">
        <p14:creationId xmlns:p14="http://schemas.microsoft.com/office/powerpoint/2010/main" val="1931948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lstStyle/>
          <a:p>
            <a:pPr algn="ctr"/>
            <a:r>
              <a:rPr lang="fr-FR" b="1" dirty="0">
                <a:solidFill>
                  <a:schemeClr val="bg1"/>
                </a:solidFill>
              </a:rPr>
              <a:t>ACTION </a:t>
            </a:r>
            <a:r>
              <a:rPr lang="fr-FR" b="1" dirty="0" smtClean="0">
                <a:solidFill>
                  <a:schemeClr val="bg1"/>
                </a:solidFill>
              </a:rPr>
              <a:t>3 : </a:t>
            </a:r>
            <a:r>
              <a:rPr lang="fr-FR" b="1" dirty="0" err="1" smtClean="0">
                <a:solidFill>
                  <a:schemeClr val="bg1"/>
                </a:solidFill>
              </a:rPr>
              <a:t>Spooky</a:t>
            </a:r>
            <a:r>
              <a:rPr lang="fr-FR" b="1" dirty="0" smtClean="0">
                <a:solidFill>
                  <a:schemeClr val="bg1"/>
                </a:solidFill>
              </a:rPr>
              <a:t> Stories.</a:t>
            </a:r>
            <a:br>
              <a:rPr lang="fr-FR" b="1" dirty="0" smtClean="0">
                <a:solidFill>
                  <a:schemeClr val="bg1"/>
                </a:solidFill>
              </a:rPr>
            </a:br>
            <a:endParaRPr lang="fr-FR" sz="3600" dirty="0">
              <a:solidFill>
                <a:schemeClr val="bg1"/>
              </a:solidFill>
            </a:endParaRPr>
          </a:p>
        </p:txBody>
      </p:sp>
      <p:sp>
        <p:nvSpPr>
          <p:cNvPr id="7" name="Espace réservé du contenu 6"/>
          <p:cNvSpPr>
            <a:spLocks noGrp="1"/>
          </p:cNvSpPr>
          <p:nvPr>
            <p:ph idx="1"/>
          </p:nvPr>
        </p:nvSpPr>
        <p:spPr>
          <a:xfrm>
            <a:off x="838200" y="1825624"/>
            <a:ext cx="10515600" cy="4893227"/>
          </a:xfrm>
        </p:spPr>
        <p:txBody>
          <a:bodyPr>
            <a:normAutofit fontScale="55000" lnSpcReduction="20000"/>
          </a:bodyPr>
          <a:lstStyle/>
          <a:p>
            <a:pPr marL="0" indent="0">
              <a:buNone/>
            </a:pPr>
            <a:endParaRPr lang="fr-FR" dirty="0"/>
          </a:p>
          <a:p>
            <a:endParaRPr lang="fr-FR" sz="2500" b="1" dirty="0" smtClean="0">
              <a:solidFill>
                <a:srgbClr val="FF0000"/>
              </a:solidFill>
            </a:endParaRPr>
          </a:p>
          <a:p>
            <a:r>
              <a:rPr lang="fr-FR" sz="2900" b="1" dirty="0">
                <a:solidFill>
                  <a:srgbClr val="FF0000"/>
                </a:solidFill>
              </a:rPr>
              <a:t>5</a:t>
            </a:r>
            <a:r>
              <a:rPr lang="fr-FR" sz="2900" b="1" dirty="0" smtClean="0">
                <a:solidFill>
                  <a:srgbClr val="FF0000"/>
                </a:solidFill>
              </a:rPr>
              <a:t>- </a:t>
            </a:r>
            <a:r>
              <a:rPr lang="fr-FR" sz="2900" b="1" dirty="0" smtClean="0">
                <a:solidFill>
                  <a:srgbClr val="FF0000"/>
                </a:solidFill>
                <a:hlinkClick r:id="rId2"/>
              </a:rPr>
              <a:t>It </a:t>
            </a:r>
            <a:r>
              <a:rPr lang="fr-FR" sz="2900" b="1" dirty="0" err="1" smtClean="0">
                <a:solidFill>
                  <a:srgbClr val="FF0000"/>
                </a:solidFill>
                <a:hlinkClick r:id="rId2"/>
              </a:rPr>
              <a:t>sounds</a:t>
            </a:r>
            <a:r>
              <a:rPr lang="fr-FR" sz="2900" b="1" dirty="0" smtClean="0">
                <a:solidFill>
                  <a:srgbClr val="FF0000"/>
                </a:solidFill>
                <a:hlinkClick r:id="rId2"/>
              </a:rPr>
              <a:t> </a:t>
            </a:r>
            <a:r>
              <a:rPr lang="fr-FR" sz="2900" b="1" dirty="0" err="1" smtClean="0">
                <a:solidFill>
                  <a:srgbClr val="FF0000"/>
                </a:solidFill>
                <a:hlinkClick r:id="rId2"/>
              </a:rPr>
              <a:t>creepy</a:t>
            </a:r>
            <a:r>
              <a:rPr lang="is-IS" sz="2900" b="1" dirty="0" smtClean="0">
                <a:solidFill>
                  <a:srgbClr val="FF0000"/>
                </a:solidFill>
                <a:hlinkClick r:id="rId2"/>
              </a:rPr>
              <a:t>…</a:t>
            </a:r>
            <a:r>
              <a:rPr lang="fr-FR" sz="2900" b="1" dirty="0" smtClean="0">
                <a:solidFill>
                  <a:srgbClr val="FF0000"/>
                </a:solidFill>
                <a:hlinkClick r:id="rId2"/>
              </a:rPr>
              <a:t> </a:t>
            </a:r>
            <a:r>
              <a:rPr lang="fr-FR" sz="2900" b="1" dirty="0" smtClean="0">
                <a:solidFill>
                  <a:srgbClr val="FF0000"/>
                </a:solidFill>
              </a:rPr>
              <a:t>: C.O</a:t>
            </a:r>
          </a:p>
          <a:p>
            <a:pPr marL="0" indent="0">
              <a:lnSpc>
                <a:spcPct val="100000"/>
              </a:lnSpc>
              <a:buNone/>
            </a:pPr>
            <a:r>
              <a:rPr lang="fr-FR" sz="2900" dirty="0" smtClean="0"/>
              <a:t>Afin de stimuler l’imaginaire et favoriser la création, les élèves écoutent une série d’effets sonores liés à la peur et au mystère.</a:t>
            </a:r>
          </a:p>
          <a:p>
            <a:pPr marL="0" indent="0">
              <a:lnSpc>
                <a:spcPct val="100000"/>
              </a:lnSpc>
              <a:buNone/>
            </a:pPr>
            <a:r>
              <a:rPr lang="fr-FR" sz="2900" dirty="0" smtClean="0"/>
              <a:t>Il commenceront par donner leurs impressions et émettre des hypothèses sur la situation. </a:t>
            </a:r>
          </a:p>
          <a:p>
            <a:pPr marL="0" indent="0">
              <a:lnSpc>
                <a:spcPct val="100000"/>
              </a:lnSpc>
              <a:buNone/>
            </a:pPr>
            <a:r>
              <a:rPr lang="fr-FR" sz="2900" dirty="0" smtClean="0"/>
              <a:t>Puis, ils devront identifier les effets sonores et les numéroter dans l’ordre d’apparition. </a:t>
            </a:r>
          </a:p>
          <a:p>
            <a:pPr marL="0" indent="0" algn="ctr">
              <a:lnSpc>
                <a:spcPct val="100000"/>
              </a:lnSpc>
              <a:buNone/>
            </a:pPr>
            <a:r>
              <a:rPr lang="fr-FR" sz="2900" dirty="0" smtClean="0">
                <a:hlinkClick r:id="rId2"/>
              </a:rPr>
              <a:t>‘doc élève : It </a:t>
            </a:r>
            <a:r>
              <a:rPr lang="fr-FR" sz="2900" dirty="0" err="1" smtClean="0">
                <a:hlinkClick r:id="rId2"/>
              </a:rPr>
              <a:t>sounds</a:t>
            </a:r>
            <a:r>
              <a:rPr lang="fr-FR" sz="2900" dirty="0" smtClean="0">
                <a:hlinkClick r:id="rId2"/>
              </a:rPr>
              <a:t> </a:t>
            </a:r>
            <a:r>
              <a:rPr lang="fr-FR" sz="2900" dirty="0" err="1" smtClean="0">
                <a:hlinkClick r:id="rId2"/>
              </a:rPr>
              <a:t>creepy</a:t>
            </a:r>
            <a:r>
              <a:rPr lang="fr-FR" sz="2900" dirty="0" smtClean="0">
                <a:hlinkClick r:id="rId2"/>
              </a:rPr>
              <a:t>’</a:t>
            </a:r>
            <a:endParaRPr lang="fr-FR" sz="2900" dirty="0" smtClean="0"/>
          </a:p>
          <a:p>
            <a:pPr marL="0" indent="0">
              <a:lnSpc>
                <a:spcPct val="100000"/>
              </a:lnSpc>
              <a:buNone/>
            </a:pPr>
            <a:endParaRPr lang="fr-FR" sz="2900" dirty="0" smtClean="0"/>
          </a:p>
          <a:p>
            <a:pPr>
              <a:lnSpc>
                <a:spcPct val="100000"/>
              </a:lnSpc>
            </a:pPr>
            <a:r>
              <a:rPr lang="fr-FR" sz="2900" b="1" dirty="0">
                <a:solidFill>
                  <a:srgbClr val="FF0000"/>
                </a:solidFill>
              </a:rPr>
              <a:t>6</a:t>
            </a:r>
            <a:r>
              <a:rPr lang="fr-FR" sz="2900" b="1" dirty="0" smtClean="0">
                <a:solidFill>
                  <a:srgbClr val="FF0000"/>
                </a:solidFill>
              </a:rPr>
              <a:t> – </a:t>
            </a:r>
            <a:r>
              <a:rPr lang="fr-FR" sz="2900" b="1" dirty="0" err="1" smtClean="0">
                <a:solidFill>
                  <a:srgbClr val="FF0000"/>
                </a:solidFill>
              </a:rPr>
              <a:t>Create</a:t>
            </a:r>
            <a:r>
              <a:rPr lang="fr-FR" sz="2900" b="1" dirty="0" smtClean="0">
                <a:solidFill>
                  <a:srgbClr val="FF0000"/>
                </a:solidFill>
              </a:rPr>
              <a:t> </a:t>
            </a:r>
            <a:r>
              <a:rPr lang="fr-FR" sz="2900" b="1" dirty="0" err="1" smtClean="0">
                <a:solidFill>
                  <a:srgbClr val="FF0000"/>
                </a:solidFill>
              </a:rPr>
              <a:t>your</a:t>
            </a:r>
            <a:r>
              <a:rPr lang="fr-FR" sz="2900" b="1" dirty="0" smtClean="0">
                <a:solidFill>
                  <a:srgbClr val="FF0000"/>
                </a:solidFill>
              </a:rPr>
              <a:t> </a:t>
            </a:r>
            <a:r>
              <a:rPr lang="fr-FR" sz="2900" b="1" dirty="0" err="1" smtClean="0">
                <a:solidFill>
                  <a:srgbClr val="FF0000"/>
                </a:solidFill>
              </a:rPr>
              <a:t>own</a:t>
            </a:r>
            <a:r>
              <a:rPr lang="fr-FR" sz="2900" b="1" dirty="0" smtClean="0">
                <a:solidFill>
                  <a:srgbClr val="FF0000"/>
                </a:solidFill>
              </a:rPr>
              <a:t> </a:t>
            </a:r>
            <a:r>
              <a:rPr lang="fr-FR" sz="2900" b="1" dirty="0" err="1" smtClean="0">
                <a:solidFill>
                  <a:srgbClr val="FF0000"/>
                </a:solidFill>
              </a:rPr>
              <a:t>spooky</a:t>
            </a:r>
            <a:r>
              <a:rPr lang="fr-FR" sz="2900" b="1" dirty="0" smtClean="0">
                <a:solidFill>
                  <a:srgbClr val="FF0000"/>
                </a:solidFill>
              </a:rPr>
              <a:t> story : P.E + P.O.I</a:t>
            </a:r>
          </a:p>
          <a:p>
            <a:pPr marL="0" indent="0">
              <a:lnSpc>
                <a:spcPct val="100000"/>
              </a:lnSpc>
              <a:buNone/>
            </a:pPr>
            <a:r>
              <a:rPr lang="fr-FR" sz="2900" dirty="0" smtClean="0">
                <a:solidFill>
                  <a:schemeClr val="tx1">
                    <a:lumMod val="50000"/>
                    <a:lumOff val="50000"/>
                  </a:schemeClr>
                </a:solidFill>
              </a:rPr>
              <a:t>B1 </a:t>
            </a:r>
            <a:r>
              <a:rPr lang="fr-FR" sz="2900" dirty="0">
                <a:solidFill>
                  <a:schemeClr val="tx1">
                    <a:lumMod val="50000"/>
                    <a:lumOff val="50000"/>
                  </a:schemeClr>
                </a:solidFill>
              </a:rPr>
              <a:t>: J</a:t>
            </a:r>
            <a:r>
              <a:rPr lang="fr-FR" sz="2900" dirty="0" smtClean="0">
                <a:solidFill>
                  <a:schemeClr val="bg2">
                    <a:lumMod val="50000"/>
                  </a:schemeClr>
                </a:solidFill>
              </a:rPr>
              <a:t>e </a:t>
            </a:r>
            <a:r>
              <a:rPr lang="fr-FR" sz="2900" dirty="0">
                <a:solidFill>
                  <a:schemeClr val="bg2">
                    <a:lumMod val="50000"/>
                  </a:schemeClr>
                </a:solidFill>
              </a:rPr>
              <a:t>peux </a:t>
            </a:r>
            <a:r>
              <a:rPr lang="fr-FR" sz="2900" dirty="0" smtClean="0">
                <a:solidFill>
                  <a:schemeClr val="bg2">
                    <a:lumMod val="50000"/>
                  </a:schemeClr>
                </a:solidFill>
              </a:rPr>
              <a:t>écrire un texte construit et cohérent.</a:t>
            </a:r>
          </a:p>
          <a:p>
            <a:pPr marL="0" indent="0">
              <a:lnSpc>
                <a:spcPct val="100000"/>
              </a:lnSpc>
              <a:buNone/>
            </a:pPr>
            <a:r>
              <a:rPr lang="fr-FR" sz="2900" dirty="0" smtClean="0">
                <a:solidFill>
                  <a:schemeClr val="bg2">
                    <a:lumMod val="50000"/>
                  </a:schemeClr>
                </a:solidFill>
              </a:rPr>
              <a:t>B1 : Je peux articuler des expressions de manière simple afin de raconter des expériences et évènements. </a:t>
            </a:r>
          </a:p>
          <a:p>
            <a:pPr marL="0" indent="0">
              <a:lnSpc>
                <a:spcPct val="120000"/>
              </a:lnSpc>
              <a:buNone/>
            </a:pPr>
            <a:r>
              <a:rPr lang="fr-FR" sz="2900" dirty="0" smtClean="0"/>
              <a:t>Par groupes, les élèves devront imaginer de courtes scènes en cohérence avec les effets sonores précédemment écoutés et proposer une mise en scène expressive de leur travail à la classe. </a:t>
            </a:r>
          </a:p>
          <a:p>
            <a:pPr marL="0" indent="0">
              <a:lnSpc>
                <a:spcPct val="120000"/>
              </a:lnSpc>
              <a:buNone/>
            </a:pPr>
            <a:r>
              <a:rPr lang="fr-FR" sz="2900" dirty="0" smtClean="0"/>
              <a:t>Un vote sera réalisé par les élève pour élire la meilleure scène.</a:t>
            </a:r>
          </a:p>
          <a:p>
            <a:pPr marL="0" indent="0">
              <a:lnSpc>
                <a:spcPct val="120000"/>
              </a:lnSpc>
              <a:buNone/>
            </a:pPr>
            <a:endParaRPr lang="fr-FR" sz="2900" dirty="0" smtClean="0"/>
          </a:p>
          <a:p>
            <a:pPr marL="0" indent="0">
              <a:lnSpc>
                <a:spcPct val="120000"/>
              </a:lnSpc>
              <a:buNone/>
            </a:pPr>
            <a:endParaRPr lang="fr-FR" sz="1400" b="1" dirty="0">
              <a:solidFill>
                <a:srgbClr val="FF0000"/>
              </a:solidFill>
            </a:endParaRPr>
          </a:p>
          <a:p>
            <a:pPr marL="0" indent="0">
              <a:lnSpc>
                <a:spcPct val="100000"/>
              </a:lnSpc>
              <a:buNone/>
            </a:pPr>
            <a:endParaRPr lang="fr-FR" sz="1400" dirty="0"/>
          </a:p>
          <a:p>
            <a:pPr marL="0" indent="0">
              <a:buNone/>
            </a:pPr>
            <a:endParaRPr lang="fr-FR" dirty="0" smtClean="0"/>
          </a:p>
          <a:p>
            <a:pPr marL="0" indent="0">
              <a:buNone/>
            </a:pPr>
            <a:endParaRPr lang="fr-FR" dirty="0"/>
          </a:p>
        </p:txBody>
      </p:sp>
      <p:pic>
        <p:nvPicPr>
          <p:cNvPr id="9" name="Image 8"/>
          <p:cNvPicPr/>
          <p:nvPr/>
        </p:nvPicPr>
        <p:blipFill>
          <a:blip r:embed="rId3"/>
          <a:srcRect/>
          <a:stretch>
            <a:fillRect/>
          </a:stretch>
        </p:blipFill>
        <p:spPr bwMode="auto">
          <a:xfrm>
            <a:off x="5071690" y="4272237"/>
            <a:ext cx="463550" cy="459105"/>
          </a:xfrm>
          <a:prstGeom prst="rect">
            <a:avLst/>
          </a:prstGeom>
          <a:noFill/>
          <a:ln w="9525">
            <a:noFill/>
            <a:miter lim="800000"/>
            <a:headEnd/>
            <a:tailEnd/>
          </a:ln>
        </p:spPr>
      </p:pic>
      <p:pic>
        <p:nvPicPr>
          <p:cNvPr id="8" name="Image 7"/>
          <p:cNvPicPr/>
          <p:nvPr/>
        </p:nvPicPr>
        <p:blipFill>
          <a:blip r:embed="rId4"/>
          <a:srcRect/>
          <a:stretch>
            <a:fillRect/>
          </a:stretch>
        </p:blipFill>
        <p:spPr bwMode="auto">
          <a:xfrm>
            <a:off x="3458815" y="2212907"/>
            <a:ext cx="474980" cy="449815"/>
          </a:xfrm>
          <a:prstGeom prst="rect">
            <a:avLst/>
          </a:prstGeom>
          <a:noFill/>
          <a:ln w="9525">
            <a:noFill/>
            <a:miter lim="800000"/>
            <a:headEnd/>
            <a:tailEnd/>
          </a:ln>
        </p:spPr>
      </p:pic>
      <p:pic>
        <p:nvPicPr>
          <p:cNvPr id="10" name="Image 9"/>
          <p:cNvPicPr/>
          <p:nvPr/>
        </p:nvPicPr>
        <p:blipFill>
          <a:blip r:embed="rId5"/>
          <a:srcRect/>
          <a:stretch>
            <a:fillRect/>
          </a:stretch>
        </p:blipFill>
        <p:spPr bwMode="auto">
          <a:xfrm>
            <a:off x="5628005" y="4326212"/>
            <a:ext cx="467995" cy="405130"/>
          </a:xfrm>
          <a:prstGeom prst="rect">
            <a:avLst/>
          </a:prstGeom>
          <a:noFill/>
          <a:ln w="9525">
            <a:noFill/>
            <a:miter lim="800000"/>
            <a:headEnd/>
            <a:tailEnd/>
          </a:ln>
        </p:spPr>
      </p:pic>
    </p:spTree>
    <p:extLst>
      <p:ext uri="{BB962C8B-B14F-4D97-AF65-F5344CB8AC3E}">
        <p14:creationId xmlns:p14="http://schemas.microsoft.com/office/powerpoint/2010/main" val="1775903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lstStyle/>
          <a:p>
            <a:pPr algn="ctr"/>
            <a:r>
              <a:rPr lang="fr-FR" b="1" dirty="0">
                <a:solidFill>
                  <a:schemeClr val="bg1"/>
                </a:solidFill>
              </a:rPr>
              <a:t>ACTION 4</a:t>
            </a:r>
            <a:r>
              <a:rPr lang="fr-FR" b="1" dirty="0" smtClean="0">
                <a:solidFill>
                  <a:schemeClr val="bg1"/>
                </a:solidFill>
              </a:rPr>
              <a:t> : </a:t>
            </a:r>
            <a:r>
              <a:rPr lang="fr-FR" b="1" dirty="0" err="1" smtClean="0">
                <a:solidFill>
                  <a:schemeClr val="bg1"/>
                </a:solidFill>
              </a:rPr>
              <a:t>Create</a:t>
            </a:r>
            <a:r>
              <a:rPr lang="fr-FR" b="1" dirty="0" smtClean="0">
                <a:solidFill>
                  <a:schemeClr val="bg1"/>
                </a:solidFill>
              </a:rPr>
              <a:t> an </a:t>
            </a:r>
            <a:r>
              <a:rPr lang="fr-FR" b="1" dirty="0" err="1" smtClean="0">
                <a:solidFill>
                  <a:schemeClr val="bg1"/>
                </a:solidFill>
              </a:rPr>
              <a:t>Audiobook</a:t>
            </a:r>
            <a:r>
              <a:rPr lang="fr-FR" b="1" dirty="0" smtClean="0">
                <a:solidFill>
                  <a:schemeClr val="bg1"/>
                </a:solidFill>
              </a:rPr>
              <a:t>.</a:t>
            </a:r>
            <a:br>
              <a:rPr lang="fr-FR" b="1" dirty="0" smtClean="0">
                <a:solidFill>
                  <a:schemeClr val="bg1"/>
                </a:solidFill>
              </a:rPr>
            </a:br>
            <a:endParaRPr lang="fr-FR" sz="3600" dirty="0">
              <a:solidFill>
                <a:schemeClr val="bg1"/>
              </a:solidFill>
            </a:endParaRPr>
          </a:p>
        </p:txBody>
      </p:sp>
      <p:sp>
        <p:nvSpPr>
          <p:cNvPr id="7" name="Espace réservé du contenu 6"/>
          <p:cNvSpPr>
            <a:spLocks noGrp="1"/>
          </p:cNvSpPr>
          <p:nvPr>
            <p:ph idx="1"/>
          </p:nvPr>
        </p:nvSpPr>
        <p:spPr>
          <a:xfrm>
            <a:off x="838200" y="1825624"/>
            <a:ext cx="10515600" cy="4893227"/>
          </a:xfrm>
        </p:spPr>
        <p:txBody>
          <a:bodyPr>
            <a:normAutofit/>
          </a:bodyPr>
          <a:lstStyle/>
          <a:p>
            <a:pPr marL="0" indent="0">
              <a:buNone/>
            </a:pPr>
            <a:endParaRPr lang="fr-FR" dirty="0"/>
          </a:p>
          <a:p>
            <a:pPr marL="0" indent="0">
              <a:buNone/>
            </a:pPr>
            <a:r>
              <a:rPr lang="fr-FR" sz="1800" b="1" dirty="0" smtClean="0"/>
              <a:t>Cette étape, projet final de la séquence et tâche intermédiaire de l’EPI, s’appuie sur le travail réalisé en français autour du genre fantastique.</a:t>
            </a:r>
          </a:p>
          <a:p>
            <a:pPr marL="0" indent="0">
              <a:buNone/>
            </a:pPr>
            <a:endParaRPr lang="fr-FR" sz="1800" b="1" dirty="0" smtClean="0"/>
          </a:p>
          <a:p>
            <a:r>
              <a:rPr lang="fr-FR" sz="1800" b="1" dirty="0" smtClean="0">
                <a:solidFill>
                  <a:srgbClr val="FF0000"/>
                </a:solidFill>
              </a:rPr>
              <a:t>1- </a:t>
            </a:r>
            <a:r>
              <a:rPr lang="fr-FR" sz="1800" b="1" dirty="0" err="1" smtClean="0">
                <a:solidFill>
                  <a:srgbClr val="FF0000"/>
                </a:solidFill>
              </a:rPr>
              <a:t>Create</a:t>
            </a:r>
            <a:r>
              <a:rPr lang="fr-FR" sz="1800" b="1" dirty="0" smtClean="0">
                <a:solidFill>
                  <a:srgbClr val="FF0000"/>
                </a:solidFill>
              </a:rPr>
              <a:t> an </a:t>
            </a:r>
            <a:r>
              <a:rPr lang="fr-FR" sz="1800" b="1" dirty="0" err="1" smtClean="0">
                <a:solidFill>
                  <a:srgbClr val="FF0000"/>
                </a:solidFill>
              </a:rPr>
              <a:t>Audiobook</a:t>
            </a:r>
            <a:r>
              <a:rPr lang="fr-FR" sz="1800" b="1" dirty="0" smtClean="0">
                <a:solidFill>
                  <a:srgbClr val="FF0000"/>
                </a:solidFill>
              </a:rPr>
              <a:t>: P.O.C</a:t>
            </a:r>
          </a:p>
          <a:p>
            <a:pPr marL="0" indent="0">
              <a:buNone/>
            </a:pPr>
            <a:r>
              <a:rPr lang="fr-FR" sz="1800" dirty="0">
                <a:solidFill>
                  <a:schemeClr val="bg2">
                    <a:lumMod val="50000"/>
                  </a:schemeClr>
                </a:solidFill>
              </a:rPr>
              <a:t>B1 : Je peux articuler des expressions de manière simple afin de raconter des expériences et évènements. </a:t>
            </a:r>
            <a:r>
              <a:rPr lang="fr-FR" sz="1800" dirty="0" smtClean="0">
                <a:solidFill>
                  <a:schemeClr val="bg2">
                    <a:lumMod val="50000"/>
                  </a:schemeClr>
                </a:solidFill>
              </a:rPr>
              <a:t>Je peux raconter une histoire ou l’intrigue d’un livre.</a:t>
            </a:r>
          </a:p>
          <a:p>
            <a:pPr marL="0" indent="0">
              <a:buNone/>
            </a:pPr>
            <a:r>
              <a:rPr lang="fr-FR" sz="1800" dirty="0" smtClean="0"/>
              <a:t>Les élèves auront au préalable rédigé des nouvelles fantastiques en français </a:t>
            </a:r>
            <a:r>
              <a:rPr lang="fr-FR" sz="1800" dirty="0"/>
              <a:t>puisant dans le patrimoine historique, culturel et naturel de </a:t>
            </a:r>
            <a:r>
              <a:rPr lang="fr-FR" sz="1800" dirty="0" smtClean="0"/>
              <a:t>l’Ecosse. </a:t>
            </a:r>
          </a:p>
          <a:p>
            <a:pPr marL="0" indent="0">
              <a:buNone/>
            </a:pPr>
            <a:r>
              <a:rPr lang="fr-FR" sz="1800" dirty="0" smtClean="0"/>
              <a:t>Il s’agira ici de choisir les éléments clés de l’histoire et de les illustrer sous forme de story-board, puis d’en proposer une mise en voix expressive afin de créer un </a:t>
            </a:r>
            <a:r>
              <a:rPr lang="fr-FR" sz="1800" i="1" dirty="0" err="1" smtClean="0"/>
              <a:t>Audiobook</a:t>
            </a:r>
            <a:r>
              <a:rPr lang="fr-FR" sz="1800" dirty="0" smtClean="0"/>
              <a:t>. </a:t>
            </a:r>
            <a:r>
              <a:rPr lang="fr-FR" sz="1800" dirty="0" smtClean="0">
                <a:hlinkClick r:id="rId2"/>
              </a:rPr>
              <a:t>(doc ‘</a:t>
            </a:r>
            <a:r>
              <a:rPr lang="fr-FR" sz="1800" dirty="0" err="1" smtClean="0">
                <a:hlinkClick r:id="rId2"/>
              </a:rPr>
              <a:t>your</a:t>
            </a:r>
            <a:r>
              <a:rPr lang="fr-FR" sz="1800" dirty="0" smtClean="0">
                <a:hlinkClick r:id="rId2"/>
              </a:rPr>
              <a:t> </a:t>
            </a:r>
            <a:r>
              <a:rPr lang="fr-FR" sz="1800" dirty="0" err="1" smtClean="0">
                <a:hlinkClick r:id="rId2"/>
              </a:rPr>
              <a:t>project</a:t>
            </a:r>
            <a:r>
              <a:rPr lang="fr-FR" sz="1800" dirty="0" smtClean="0">
                <a:hlinkClick r:id="rId2"/>
              </a:rPr>
              <a:t>’)+(grille d’</a:t>
            </a:r>
            <a:r>
              <a:rPr lang="fr-FR" sz="1800" dirty="0">
                <a:hlinkClick r:id="rId2"/>
              </a:rPr>
              <a:t>é</a:t>
            </a:r>
            <a:r>
              <a:rPr lang="fr-FR" sz="1800" dirty="0" smtClean="0">
                <a:hlinkClick r:id="rId2"/>
              </a:rPr>
              <a:t>valuation)</a:t>
            </a:r>
            <a:endParaRPr lang="fr-FR" sz="1800" dirty="0" smtClean="0"/>
          </a:p>
          <a:p>
            <a:pPr marL="0" indent="0">
              <a:buNone/>
            </a:pPr>
            <a:r>
              <a:rPr lang="fr-FR" sz="1800" dirty="0" smtClean="0"/>
              <a:t>Exemples de travaux d’élèves : </a:t>
            </a:r>
            <a:r>
              <a:rPr lang="fr-FR" sz="1800" dirty="0" smtClean="0">
                <a:hlinkClick r:id="rId3"/>
              </a:rPr>
              <a:t>www.padlet.com/mrouffy/spooky</a:t>
            </a:r>
            <a:endParaRPr lang="fr-FR" sz="1800" dirty="0" smtClean="0"/>
          </a:p>
          <a:p>
            <a:pPr marL="0" indent="0">
              <a:buNone/>
            </a:pPr>
            <a:endParaRPr lang="fr-FR" sz="1800" dirty="0" smtClean="0"/>
          </a:p>
          <a:p>
            <a:pPr marL="0" indent="0">
              <a:lnSpc>
                <a:spcPct val="120000"/>
              </a:lnSpc>
              <a:buNone/>
            </a:pPr>
            <a:endParaRPr lang="fr-FR" sz="1400" b="1" dirty="0">
              <a:solidFill>
                <a:srgbClr val="FF0000"/>
              </a:solidFill>
            </a:endParaRPr>
          </a:p>
          <a:p>
            <a:pPr marL="0" indent="0">
              <a:lnSpc>
                <a:spcPct val="100000"/>
              </a:lnSpc>
              <a:buNone/>
            </a:pPr>
            <a:endParaRPr lang="fr-FR" sz="1400" dirty="0"/>
          </a:p>
          <a:p>
            <a:pPr marL="0" indent="0">
              <a:buNone/>
            </a:pPr>
            <a:endParaRPr lang="fr-FR" dirty="0" smtClean="0"/>
          </a:p>
          <a:p>
            <a:pPr marL="0" indent="0">
              <a:buNone/>
            </a:pPr>
            <a:endParaRPr lang="fr-FR" dirty="0"/>
          </a:p>
        </p:txBody>
      </p:sp>
      <p:pic>
        <p:nvPicPr>
          <p:cNvPr id="11" name="Image 10"/>
          <p:cNvPicPr/>
          <p:nvPr/>
        </p:nvPicPr>
        <p:blipFill>
          <a:blip r:embed="rId4"/>
          <a:srcRect/>
          <a:stretch>
            <a:fillRect/>
          </a:stretch>
        </p:blipFill>
        <p:spPr bwMode="auto">
          <a:xfrm>
            <a:off x="4170264" y="3220277"/>
            <a:ext cx="467995" cy="461699"/>
          </a:xfrm>
          <a:prstGeom prst="rect">
            <a:avLst/>
          </a:prstGeom>
          <a:noFill/>
          <a:ln w="9525">
            <a:noFill/>
            <a:miter lim="800000"/>
            <a:headEnd/>
            <a:tailEnd/>
          </a:ln>
        </p:spPr>
      </p:pic>
    </p:spTree>
    <p:extLst>
      <p:ext uri="{BB962C8B-B14F-4D97-AF65-F5344CB8AC3E}">
        <p14:creationId xmlns:p14="http://schemas.microsoft.com/office/powerpoint/2010/main" val="1745775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75000"/>
            </a:schemeClr>
          </a:solidFill>
        </p:spPr>
        <p:txBody>
          <a:bodyPr/>
          <a:lstStyle/>
          <a:p>
            <a:pPr algn="ctr"/>
            <a:r>
              <a:rPr lang="fr-FR" b="1" dirty="0">
                <a:solidFill>
                  <a:schemeClr val="bg1"/>
                </a:solidFill>
              </a:rPr>
              <a:t>ACTION </a:t>
            </a:r>
            <a:r>
              <a:rPr lang="fr-FR" b="1" dirty="0" smtClean="0">
                <a:solidFill>
                  <a:schemeClr val="bg1"/>
                </a:solidFill>
              </a:rPr>
              <a:t>5 : </a:t>
            </a:r>
            <a:r>
              <a:rPr lang="fr-FR" b="1" dirty="0" err="1" smtClean="0">
                <a:solidFill>
                  <a:schemeClr val="bg1"/>
                </a:solidFill>
              </a:rPr>
              <a:t>From</a:t>
            </a:r>
            <a:r>
              <a:rPr lang="fr-FR" b="1" dirty="0" smtClean="0">
                <a:solidFill>
                  <a:schemeClr val="bg1"/>
                </a:solidFill>
              </a:rPr>
              <a:t> </a:t>
            </a:r>
            <a:r>
              <a:rPr lang="fr-FR" b="1" dirty="0" err="1" smtClean="0">
                <a:solidFill>
                  <a:schemeClr val="bg1"/>
                </a:solidFill>
              </a:rPr>
              <a:t>Writing</a:t>
            </a:r>
            <a:r>
              <a:rPr lang="fr-FR" b="1" dirty="0" smtClean="0">
                <a:solidFill>
                  <a:schemeClr val="bg1"/>
                </a:solidFill>
              </a:rPr>
              <a:t> to Acting.</a:t>
            </a:r>
            <a:br>
              <a:rPr lang="fr-FR" b="1" dirty="0" smtClean="0">
                <a:solidFill>
                  <a:schemeClr val="bg1"/>
                </a:solidFill>
              </a:rPr>
            </a:br>
            <a:r>
              <a:rPr lang="fr-FR" b="1" i="1" dirty="0" smtClean="0">
                <a:solidFill>
                  <a:schemeClr val="bg1"/>
                </a:solidFill>
              </a:rPr>
              <a:t>Harry Potter and the Goblet of </a:t>
            </a:r>
            <a:r>
              <a:rPr lang="fr-FR" b="1" i="1" dirty="0" err="1" smtClean="0">
                <a:solidFill>
                  <a:schemeClr val="bg1"/>
                </a:solidFill>
              </a:rPr>
              <a:t>Fire</a:t>
            </a:r>
            <a:endParaRPr lang="fr-FR" sz="3600" i="1" dirty="0">
              <a:solidFill>
                <a:schemeClr val="bg1"/>
              </a:solidFill>
            </a:endParaRPr>
          </a:p>
        </p:txBody>
      </p:sp>
      <p:sp>
        <p:nvSpPr>
          <p:cNvPr id="7" name="Espace réservé du contenu 6"/>
          <p:cNvSpPr>
            <a:spLocks noGrp="1"/>
          </p:cNvSpPr>
          <p:nvPr>
            <p:ph idx="1"/>
          </p:nvPr>
        </p:nvSpPr>
        <p:spPr>
          <a:xfrm>
            <a:off x="838200" y="1825624"/>
            <a:ext cx="10515600" cy="4893227"/>
          </a:xfrm>
        </p:spPr>
        <p:txBody>
          <a:bodyPr>
            <a:normAutofit fontScale="77500" lnSpcReduction="20000"/>
          </a:bodyPr>
          <a:lstStyle/>
          <a:p>
            <a:pPr marL="0" indent="0">
              <a:lnSpc>
                <a:spcPct val="110000"/>
              </a:lnSpc>
              <a:buNone/>
            </a:pPr>
            <a:r>
              <a:rPr lang="fr-FR" sz="1800" b="1" dirty="0" smtClean="0"/>
              <a:t>A ce stade, les groupes d’élèves entameront la rédaction des dialogues en vue de l’adaptation filmique de leur histoire. </a:t>
            </a:r>
          </a:p>
          <a:p>
            <a:pPr marL="0" indent="0">
              <a:lnSpc>
                <a:spcPct val="110000"/>
              </a:lnSpc>
              <a:buNone/>
            </a:pPr>
            <a:r>
              <a:rPr lang="fr-FR" sz="1800" b="1" dirty="0" smtClean="0"/>
              <a:t>Cette étape vise donc à faire prendre conscience aux élèves des spécificités d’une adaptation cinématographique (quelles coupes? Quoi garder et dans quel but? Quels éléments ajouter?) en mettant en regard la scène d’ouverture, le script et des extraits du premier chapitre de l’œuvre </a:t>
            </a:r>
            <a:r>
              <a:rPr lang="fr-FR" sz="1800" b="1" i="1" dirty="0" smtClean="0"/>
              <a:t>Harry Potter and the Goblet of </a:t>
            </a:r>
            <a:r>
              <a:rPr lang="fr-FR" sz="1800" b="1" i="1" dirty="0" err="1" smtClean="0"/>
              <a:t>Fire</a:t>
            </a:r>
            <a:endParaRPr lang="fr-FR" sz="1800" b="1" i="1" dirty="0" smtClean="0"/>
          </a:p>
          <a:p>
            <a:pPr marL="0" indent="0">
              <a:buNone/>
            </a:pPr>
            <a:endParaRPr lang="fr-FR" sz="1800" b="1" dirty="0" smtClean="0"/>
          </a:p>
          <a:p>
            <a:r>
              <a:rPr lang="fr-FR" sz="1800" b="1" dirty="0" smtClean="0">
                <a:solidFill>
                  <a:srgbClr val="FF0000"/>
                </a:solidFill>
              </a:rPr>
              <a:t>1- </a:t>
            </a:r>
            <a:r>
              <a:rPr lang="fr-FR" sz="1800" b="1" i="1" dirty="0" smtClean="0">
                <a:solidFill>
                  <a:srgbClr val="FF0000"/>
                </a:solidFill>
              </a:rPr>
              <a:t>Harry Potter and the Goblet of </a:t>
            </a:r>
            <a:r>
              <a:rPr lang="fr-FR" sz="1800" b="1" i="1" dirty="0" err="1" smtClean="0">
                <a:solidFill>
                  <a:srgbClr val="FF0000"/>
                </a:solidFill>
              </a:rPr>
              <a:t>Fire</a:t>
            </a:r>
            <a:r>
              <a:rPr lang="fr-FR" sz="1800" b="1" i="1" dirty="0" smtClean="0">
                <a:solidFill>
                  <a:srgbClr val="FF0000"/>
                </a:solidFill>
              </a:rPr>
              <a:t> </a:t>
            </a:r>
            <a:r>
              <a:rPr lang="fr-FR" sz="1800" b="1" dirty="0" smtClean="0">
                <a:solidFill>
                  <a:srgbClr val="FF0000"/>
                </a:solidFill>
              </a:rPr>
              <a:t>: C.O+C.E+P.O.I</a:t>
            </a:r>
          </a:p>
          <a:p>
            <a:pPr marL="0" indent="0">
              <a:buNone/>
            </a:pPr>
            <a:r>
              <a:rPr lang="fr-FR" sz="1800" dirty="0">
                <a:solidFill>
                  <a:schemeClr val="bg2">
                    <a:lumMod val="50000"/>
                  </a:schemeClr>
                </a:solidFill>
              </a:rPr>
              <a:t>B1 : Je peux </a:t>
            </a:r>
            <a:r>
              <a:rPr lang="fr-FR" sz="1800" dirty="0" smtClean="0">
                <a:solidFill>
                  <a:schemeClr val="bg2">
                    <a:lumMod val="50000"/>
                  </a:schemeClr>
                </a:solidFill>
              </a:rPr>
              <a:t>comprendre l’essentiel d’un extrait de film.</a:t>
            </a:r>
          </a:p>
          <a:p>
            <a:pPr marL="0" indent="0">
              <a:buNone/>
            </a:pPr>
            <a:r>
              <a:rPr lang="fr-FR" sz="1800" dirty="0">
                <a:solidFill>
                  <a:schemeClr val="tx1">
                    <a:lumMod val="50000"/>
                    <a:lumOff val="50000"/>
                  </a:schemeClr>
                </a:solidFill>
              </a:rPr>
              <a:t>B1 : Je peux comprendre un texte essentiellement rédigé dans une langue courante</a:t>
            </a:r>
            <a:r>
              <a:rPr lang="fr-FR" sz="1800" dirty="0" smtClean="0">
                <a:solidFill>
                  <a:schemeClr val="tx1">
                    <a:lumMod val="50000"/>
                    <a:lumOff val="50000"/>
                  </a:schemeClr>
                </a:solidFill>
              </a:rPr>
              <a:t>.</a:t>
            </a:r>
          </a:p>
          <a:p>
            <a:pPr marL="0" indent="0">
              <a:buNone/>
            </a:pPr>
            <a:r>
              <a:rPr lang="fr-FR" sz="1800" dirty="0" smtClean="0">
                <a:solidFill>
                  <a:schemeClr val="tx1">
                    <a:lumMod val="50000"/>
                    <a:lumOff val="50000"/>
                  </a:schemeClr>
                </a:solidFill>
              </a:rPr>
              <a:t>B1 : Je peux prendre part à une conversation sur un sujet connu.</a:t>
            </a:r>
          </a:p>
          <a:p>
            <a:pPr marL="0" indent="0">
              <a:lnSpc>
                <a:spcPct val="120000"/>
              </a:lnSpc>
              <a:buNone/>
            </a:pPr>
            <a:r>
              <a:rPr lang="fr-FR" sz="1800" dirty="0" smtClean="0"/>
              <a:t>Les élèves commencent par visionner la scène d’ouverture du film </a:t>
            </a:r>
            <a:r>
              <a:rPr lang="fr-FR" sz="1800" i="1" dirty="0" smtClean="0">
                <a:hlinkClick r:id="rId2"/>
              </a:rPr>
              <a:t>Harry </a:t>
            </a:r>
            <a:r>
              <a:rPr lang="fr-FR" sz="1800" i="1" dirty="0">
                <a:hlinkClick r:id="rId2"/>
              </a:rPr>
              <a:t>Potter and the Goblet of </a:t>
            </a:r>
            <a:r>
              <a:rPr lang="fr-FR" sz="1800" i="1" dirty="0" smtClean="0">
                <a:hlinkClick r:id="rId2"/>
              </a:rPr>
              <a:t>Fire</a:t>
            </a:r>
            <a:r>
              <a:rPr lang="fr-FR" sz="1800" dirty="0" smtClean="0"/>
              <a:t> et identifier la situation d’énonciation.</a:t>
            </a:r>
          </a:p>
          <a:p>
            <a:pPr marL="0" indent="0">
              <a:lnSpc>
                <a:spcPct val="120000"/>
              </a:lnSpc>
              <a:buNone/>
            </a:pPr>
            <a:r>
              <a:rPr lang="fr-FR" sz="1800" dirty="0" smtClean="0"/>
              <a:t>Ils seront ensuite divisés en groupes auxquels on distribuera un </a:t>
            </a:r>
            <a:r>
              <a:rPr lang="fr-FR" sz="1800" dirty="0" smtClean="0">
                <a:hlinkClick r:id="rId2"/>
              </a:rPr>
              <a:t>extrait du premier chapitre du livre</a:t>
            </a:r>
            <a:r>
              <a:rPr lang="fr-FR" sz="1800" dirty="0" smtClean="0"/>
              <a:t>. </a:t>
            </a:r>
          </a:p>
          <a:p>
            <a:pPr marL="0" indent="0">
              <a:lnSpc>
                <a:spcPct val="120000"/>
              </a:lnSpc>
              <a:buNone/>
            </a:pPr>
            <a:r>
              <a:rPr lang="fr-FR" sz="1800" dirty="0" smtClean="0"/>
              <a:t>Chaque groupe devra relever dans sa partie les éléments correspondant à ce qu’ils ont visionné. </a:t>
            </a:r>
          </a:p>
          <a:p>
            <a:pPr marL="0" indent="0">
              <a:lnSpc>
                <a:spcPct val="120000"/>
              </a:lnSpc>
              <a:buNone/>
            </a:pPr>
            <a:r>
              <a:rPr lang="fr-FR" sz="1800" dirty="0" smtClean="0"/>
              <a:t>Après une mise en commun pour s’assurer de la compréhension de l’extrait dans son intégralité, chaque îlot devra reconstituer la trame narrative du </a:t>
            </a:r>
            <a:r>
              <a:rPr lang="fr-FR" sz="1800" dirty="0" smtClean="0">
                <a:hlinkClick r:id="rId2"/>
              </a:rPr>
              <a:t>script du film</a:t>
            </a:r>
            <a:r>
              <a:rPr lang="fr-FR" sz="1800" dirty="0" smtClean="0"/>
              <a:t>. </a:t>
            </a:r>
            <a:r>
              <a:rPr lang="fr-FR" sz="1800" dirty="0"/>
              <a:t>L</a:t>
            </a:r>
            <a:r>
              <a:rPr lang="fr-FR" sz="1800" dirty="0" smtClean="0"/>
              <a:t>e script sera découpé en plusieurs parties ou présenté sous </a:t>
            </a:r>
            <a:r>
              <a:rPr lang="fr-FR" sz="1800" dirty="0"/>
              <a:t>forme </a:t>
            </a:r>
            <a:r>
              <a:rPr lang="fr-FR" sz="1800" dirty="0" smtClean="0"/>
              <a:t>numérique. </a:t>
            </a:r>
          </a:p>
          <a:p>
            <a:pPr marL="0" indent="0" algn="ctr">
              <a:lnSpc>
                <a:spcPct val="120000"/>
              </a:lnSpc>
              <a:buNone/>
            </a:pPr>
            <a:r>
              <a:rPr lang="fr-FR" sz="1800" dirty="0" smtClean="0">
                <a:hlinkClick r:id="rId3"/>
              </a:rPr>
              <a:t>http</a:t>
            </a:r>
            <a:r>
              <a:rPr lang="fr-FR" sz="1800" dirty="0">
                <a:hlinkClick r:id="rId3"/>
              </a:rPr>
              <a:t>://</a:t>
            </a:r>
            <a:r>
              <a:rPr lang="fr-FR" sz="1800" dirty="0" smtClean="0">
                <a:hlinkClick r:id="rId3"/>
              </a:rPr>
              <a:t>LearningApps.org/watch?v=p2cetrkza16</a:t>
            </a:r>
            <a:endParaRPr lang="fr-FR" sz="1800" dirty="0" smtClean="0"/>
          </a:p>
          <a:p>
            <a:pPr marL="0" indent="0">
              <a:buNone/>
            </a:pPr>
            <a:r>
              <a:rPr lang="fr-FR" sz="1800" dirty="0" smtClean="0"/>
              <a:t>Puis, on prolongera cette activité par une mise en voix des dialogues pour entrainer les élèves à jouer une scène.</a:t>
            </a:r>
          </a:p>
          <a:p>
            <a:pPr marL="0" indent="0">
              <a:buNone/>
            </a:pPr>
            <a:endParaRPr lang="fr-FR" sz="1800" dirty="0" smtClean="0"/>
          </a:p>
          <a:p>
            <a:pPr marL="0" indent="0">
              <a:buNone/>
            </a:pPr>
            <a:endParaRPr lang="fr-FR" sz="1800" dirty="0" smtClean="0"/>
          </a:p>
          <a:p>
            <a:pPr marL="0" indent="0">
              <a:lnSpc>
                <a:spcPct val="120000"/>
              </a:lnSpc>
              <a:buNone/>
            </a:pPr>
            <a:endParaRPr lang="fr-FR" sz="1400" b="1" dirty="0">
              <a:solidFill>
                <a:srgbClr val="FF0000"/>
              </a:solidFill>
            </a:endParaRPr>
          </a:p>
          <a:p>
            <a:pPr marL="0" indent="0">
              <a:lnSpc>
                <a:spcPct val="100000"/>
              </a:lnSpc>
              <a:buNone/>
            </a:pPr>
            <a:endParaRPr lang="fr-FR" sz="1400" dirty="0"/>
          </a:p>
          <a:p>
            <a:pPr marL="0" indent="0">
              <a:buNone/>
            </a:pPr>
            <a:endParaRPr lang="fr-FR" dirty="0" smtClean="0"/>
          </a:p>
          <a:p>
            <a:pPr marL="0" indent="0">
              <a:buNone/>
            </a:pPr>
            <a:endParaRPr lang="fr-FR" dirty="0"/>
          </a:p>
        </p:txBody>
      </p:sp>
      <p:pic>
        <p:nvPicPr>
          <p:cNvPr id="5" name="Image 4"/>
          <p:cNvPicPr/>
          <p:nvPr/>
        </p:nvPicPr>
        <p:blipFill>
          <a:blip r:embed="rId4"/>
          <a:srcRect/>
          <a:stretch>
            <a:fillRect/>
          </a:stretch>
        </p:blipFill>
        <p:spPr bwMode="auto">
          <a:xfrm>
            <a:off x="5350520" y="3014637"/>
            <a:ext cx="474980" cy="449815"/>
          </a:xfrm>
          <a:prstGeom prst="rect">
            <a:avLst/>
          </a:prstGeom>
          <a:noFill/>
          <a:ln w="9525">
            <a:noFill/>
            <a:miter lim="800000"/>
            <a:headEnd/>
            <a:tailEnd/>
          </a:ln>
        </p:spPr>
      </p:pic>
      <p:pic>
        <p:nvPicPr>
          <p:cNvPr id="8" name="Image 7"/>
          <p:cNvPicPr/>
          <p:nvPr/>
        </p:nvPicPr>
        <p:blipFill>
          <a:blip r:embed="rId5"/>
          <a:srcRect/>
          <a:stretch>
            <a:fillRect/>
          </a:stretch>
        </p:blipFill>
        <p:spPr bwMode="auto">
          <a:xfrm>
            <a:off x="6570764" y="2998997"/>
            <a:ext cx="467995" cy="405130"/>
          </a:xfrm>
          <a:prstGeom prst="rect">
            <a:avLst/>
          </a:prstGeom>
          <a:noFill/>
          <a:ln w="9525">
            <a:noFill/>
            <a:miter lim="800000"/>
            <a:headEnd/>
            <a:tailEnd/>
          </a:ln>
        </p:spPr>
      </p:pic>
      <p:pic>
        <p:nvPicPr>
          <p:cNvPr id="9" name="Image 8"/>
          <p:cNvPicPr/>
          <p:nvPr/>
        </p:nvPicPr>
        <p:blipFill>
          <a:blip r:embed="rId6"/>
          <a:srcRect/>
          <a:stretch>
            <a:fillRect/>
          </a:stretch>
        </p:blipFill>
        <p:spPr bwMode="auto">
          <a:xfrm>
            <a:off x="5954662" y="2998997"/>
            <a:ext cx="486940" cy="465455"/>
          </a:xfrm>
          <a:prstGeom prst="rect">
            <a:avLst/>
          </a:prstGeom>
          <a:noFill/>
          <a:ln w="9525">
            <a:noFill/>
            <a:miter lim="800000"/>
            <a:headEnd/>
            <a:tailEnd/>
          </a:ln>
        </p:spPr>
      </p:pic>
    </p:spTree>
    <p:extLst>
      <p:ext uri="{BB962C8B-B14F-4D97-AF65-F5344CB8AC3E}">
        <p14:creationId xmlns:p14="http://schemas.microsoft.com/office/powerpoint/2010/main" val="7105725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lstStyle/>
          <a:p>
            <a:pPr algn="ctr"/>
            <a:r>
              <a:rPr lang="fr-FR" b="1" dirty="0" smtClean="0"/>
              <a:t>Les Outils Numériques</a:t>
            </a:r>
            <a:endParaRPr lang="fr-FR" b="1" dirty="0"/>
          </a:p>
        </p:txBody>
      </p:sp>
      <p:sp>
        <p:nvSpPr>
          <p:cNvPr id="3" name="Espace réservé du contenu 2"/>
          <p:cNvSpPr>
            <a:spLocks noGrp="1"/>
          </p:cNvSpPr>
          <p:nvPr>
            <p:ph idx="1"/>
          </p:nvPr>
        </p:nvSpPr>
        <p:spPr/>
        <p:txBody>
          <a:bodyPr>
            <a:normAutofit fontScale="47500" lnSpcReduction="20000"/>
          </a:bodyPr>
          <a:lstStyle/>
          <a:p>
            <a:pPr>
              <a:lnSpc>
                <a:spcPct val="120000"/>
              </a:lnSpc>
            </a:pPr>
            <a:r>
              <a:rPr lang="fr-FR" sz="2500" b="1" dirty="0" smtClean="0">
                <a:solidFill>
                  <a:srgbClr val="FF0000"/>
                </a:solidFill>
              </a:rPr>
              <a:t>Tablettes numériques </a:t>
            </a:r>
            <a:r>
              <a:rPr lang="fr-FR" sz="2500" dirty="0" smtClean="0"/>
              <a:t>: La plupart des activités proposées pourront être mises en œuvre à l’aide de tablettes numériques afin de favoriser l’autonomie des élèves, différencier et accompagner chacun à des rythmes différents (principalement pour les activités de compréhension), remédier aux obstacles (principalement la phonologie) et rendre les tâches plus interactives. Elles serviront également de support au tournage des courts métrages. </a:t>
            </a:r>
          </a:p>
          <a:p>
            <a:pPr>
              <a:lnSpc>
                <a:spcPct val="120000"/>
              </a:lnSpc>
            </a:pPr>
            <a:r>
              <a:rPr lang="fr-FR" altLang="fr-FR" sz="2500" b="1" dirty="0" err="1" smtClean="0">
                <a:solidFill>
                  <a:srgbClr val="FF0000"/>
                </a:solidFill>
                <a:ea typeface="Verdana" panose="020B0604030504040204" pitchFamily="34" charset="0"/>
                <a:cs typeface="Verdana" panose="020B0604030504040204" pitchFamily="34" charset="0"/>
              </a:rPr>
              <a:t>Padlet</a:t>
            </a:r>
            <a:r>
              <a:rPr lang="fr-FR" altLang="fr-FR" sz="2500" b="1" dirty="0" smtClean="0">
                <a:solidFill>
                  <a:srgbClr val="FF0000"/>
                </a:solidFill>
                <a:ea typeface="Verdana" panose="020B0604030504040204" pitchFamily="34" charset="0"/>
                <a:cs typeface="Verdana" panose="020B0604030504040204" pitchFamily="34" charset="0"/>
              </a:rPr>
              <a:t>: </a:t>
            </a:r>
            <a:r>
              <a:rPr lang="fr-FR" sz="2500" dirty="0" smtClean="0"/>
              <a:t>Il s’agit d’un outil </a:t>
            </a:r>
            <a:r>
              <a:rPr lang="fr-FR" sz="2500" b="1" dirty="0" smtClean="0"/>
              <a:t>collaboratif </a:t>
            </a:r>
            <a:r>
              <a:rPr lang="fr-FR" sz="2500" dirty="0" smtClean="0"/>
              <a:t>en ligne qui permet de </a:t>
            </a:r>
            <a:r>
              <a:rPr lang="fr-FR" sz="2500" b="1" dirty="0" smtClean="0"/>
              <a:t>créer et de partager des murs virtuels</a:t>
            </a:r>
            <a:r>
              <a:rPr lang="fr-FR" sz="2500" dirty="0" smtClean="0"/>
              <a:t>. Les élèves peuvent y déposer un travail ou consulter des ressources déposées par l’enseignant.</a:t>
            </a:r>
          </a:p>
          <a:p>
            <a:pPr marL="0" indent="0" algn="ctr">
              <a:lnSpc>
                <a:spcPct val="120000"/>
              </a:lnSpc>
              <a:buNone/>
            </a:pPr>
            <a:r>
              <a:rPr lang="fr-FR" sz="2500" dirty="0" smtClean="0">
                <a:hlinkClick r:id="rId2"/>
              </a:rPr>
              <a:t>https://fr.padlet.com/</a:t>
            </a:r>
            <a:endParaRPr lang="fr-FR" sz="2500" dirty="0" smtClean="0"/>
          </a:p>
          <a:p>
            <a:pPr algn="just">
              <a:lnSpc>
                <a:spcPct val="120000"/>
              </a:lnSpc>
            </a:pPr>
            <a:r>
              <a:rPr lang="fr-FR" altLang="fr-FR" sz="2500" b="1" dirty="0" smtClean="0">
                <a:solidFill>
                  <a:srgbClr val="FF0000"/>
                </a:solidFill>
                <a:ea typeface="Verdana" panose="020B0604030504040204" pitchFamily="34" charset="0"/>
                <a:cs typeface="Verdana" panose="020B0604030504040204" pitchFamily="34" charset="0"/>
              </a:rPr>
              <a:t>Learning Apps: </a:t>
            </a:r>
            <a:r>
              <a:rPr lang="fr-FR" altLang="fr-FR" sz="2500" dirty="0" smtClean="0">
                <a:ea typeface="Verdana" panose="020B0604030504040204" pitchFamily="34" charset="0"/>
                <a:cs typeface="Verdana" panose="020B0604030504040204" pitchFamily="34" charset="0"/>
              </a:rPr>
              <a:t>est </a:t>
            </a:r>
            <a:r>
              <a:rPr lang="fr-FR" sz="2500" dirty="0" smtClean="0"/>
              <a:t>une application visant à </a:t>
            </a:r>
            <a:r>
              <a:rPr lang="fr-FR" sz="2500" b="1" dirty="0" smtClean="0"/>
              <a:t>soutenir les processus d'enseignement et d'apprentissage au moyen de petits modules interactifs.</a:t>
            </a:r>
            <a:r>
              <a:rPr lang="fr-FR" sz="2500" dirty="0" smtClean="0"/>
              <a:t> Les modules existants peuvent être directement reliés au contenu des leçons, mais les utilisateurs peuvent également les modifier ou en créer de nouveaux. L'objectif est de rassembler des modules réutilisables et de les mettre à la disposition de tous. C'est pour cela que les modules (appelés Apps) ne s'inscrivent pas dans un cadre particulier ou ne comportent pas de scénario d'apprentissage concret, mais se limitent exclusivement à la partie interactive. Les modules ne présentent donc en eux-mêmes aucune unité d'apprentissage prédéfinie mais doivent être intégrés à une leçon sur le thème du module.</a:t>
            </a:r>
          </a:p>
          <a:p>
            <a:pPr marL="0" indent="0" algn="ctr">
              <a:lnSpc>
                <a:spcPct val="120000"/>
              </a:lnSpc>
              <a:buNone/>
            </a:pPr>
            <a:r>
              <a:rPr lang="fr-FR" altLang="fr-FR" sz="2500" dirty="0" smtClean="0">
                <a:ea typeface="Verdana" panose="020B0604030504040204" pitchFamily="34" charset="0"/>
                <a:cs typeface="Verdana" panose="020B0604030504040204" pitchFamily="34" charset="0"/>
                <a:hlinkClick r:id="rId3"/>
              </a:rPr>
              <a:t>https://learningapps.org/</a:t>
            </a:r>
            <a:endParaRPr lang="fr-FR" altLang="fr-FR" sz="2500" dirty="0" smtClean="0">
              <a:ea typeface="Verdana" panose="020B0604030504040204" pitchFamily="34" charset="0"/>
              <a:cs typeface="Verdana" panose="020B0604030504040204" pitchFamily="34" charset="0"/>
            </a:endParaRPr>
          </a:p>
          <a:p>
            <a:pPr>
              <a:lnSpc>
                <a:spcPct val="120000"/>
              </a:lnSpc>
            </a:pPr>
            <a:r>
              <a:rPr lang="fr-FR" altLang="fr-FR" sz="2500" b="1" dirty="0" smtClean="0">
                <a:solidFill>
                  <a:srgbClr val="FF0000"/>
                </a:solidFill>
                <a:ea typeface="Verdana" panose="020B0604030504040204" pitchFamily="34" charset="0"/>
                <a:cs typeface="Verdana" panose="020B0604030504040204" pitchFamily="34" charset="0"/>
              </a:rPr>
              <a:t>ELEA : </a:t>
            </a:r>
            <a:r>
              <a:rPr lang="fr-FR" sz="2500" dirty="0" smtClean="0"/>
              <a:t>plateforme académique de création et d’utilisation de parcours pédagogiques en ligne. ELEA permet de suivre ses élèves tout au long d’un parcours (pour une durée allant d’une séance à une séquence complète), favorise l’autonomie, permet de poursuivre le travail engagé en classe. ELEA permet également la différentiation pédagogique.</a:t>
            </a:r>
          </a:p>
          <a:p>
            <a:pPr marL="0" indent="0" algn="ctr">
              <a:lnSpc>
                <a:spcPct val="120000"/>
              </a:lnSpc>
              <a:buNone/>
            </a:pPr>
            <a:r>
              <a:rPr lang="fr-FR" sz="2500" dirty="0" smtClean="0">
                <a:hlinkClick r:id="rId4"/>
              </a:rPr>
              <a:t>https</a:t>
            </a:r>
            <a:r>
              <a:rPr lang="fr-FR" sz="2500" dirty="0">
                <a:hlinkClick r:id="rId4"/>
              </a:rPr>
              <a:t>://</a:t>
            </a:r>
            <a:r>
              <a:rPr lang="fr-FR" sz="2500" dirty="0" smtClean="0">
                <a:hlinkClick r:id="rId4"/>
              </a:rPr>
              <a:t>mantes.elea.ac-versailles.fr</a:t>
            </a:r>
            <a:endParaRPr lang="fr-FR" altLang="fr-FR" sz="2500" b="1" dirty="0" smtClean="0">
              <a:ea typeface="Verdana" panose="020B0604030504040204" pitchFamily="34" charset="0"/>
              <a:cs typeface="Verdana" panose="020B0604030504040204" pitchFamily="34" charset="0"/>
            </a:endParaRPr>
          </a:p>
          <a:p>
            <a:pPr marL="0" indent="0">
              <a:buNone/>
            </a:pPr>
            <a:endParaRPr lang="fr-FR" dirty="0" smtClean="0"/>
          </a:p>
          <a:p>
            <a:pPr marL="0" indent="0">
              <a:buNone/>
            </a:pPr>
            <a:endParaRPr lang="fr-FR" dirty="0" smtClean="0"/>
          </a:p>
          <a:p>
            <a:pPr marL="0" indent="0">
              <a:buNone/>
            </a:pPr>
            <a:endParaRPr lang="fr-FR" dirty="0" smtClean="0"/>
          </a:p>
          <a:p>
            <a:pPr marL="0" indent="0">
              <a:buNone/>
            </a:pPr>
            <a:endParaRPr lang="fr-FR" dirty="0"/>
          </a:p>
        </p:txBody>
      </p:sp>
      <p:sp>
        <p:nvSpPr>
          <p:cNvPr id="4" name="ZoneTexte 3"/>
          <p:cNvSpPr txBox="1"/>
          <p:nvPr/>
        </p:nvSpPr>
        <p:spPr>
          <a:xfrm>
            <a:off x="9728791" y="6379535"/>
            <a:ext cx="1625009" cy="246221"/>
          </a:xfrm>
          <a:prstGeom prst="rect">
            <a:avLst/>
          </a:prstGeom>
          <a:noFill/>
        </p:spPr>
        <p:txBody>
          <a:bodyPr wrap="square" rtlCol="0">
            <a:spAutoFit/>
          </a:bodyPr>
          <a:lstStyle/>
          <a:p>
            <a:r>
              <a:rPr lang="fr-FR" sz="1000" dirty="0" smtClean="0">
                <a:hlinkClick r:id="rId5" action="ppaction://hlinksldjump"/>
              </a:rPr>
              <a:t>Retour Sommaire</a:t>
            </a:r>
            <a:endParaRPr lang="fr-FR" sz="1000" dirty="0"/>
          </a:p>
        </p:txBody>
      </p:sp>
    </p:spTree>
    <p:extLst>
      <p:ext uri="{BB962C8B-B14F-4D97-AF65-F5344CB8AC3E}">
        <p14:creationId xmlns:p14="http://schemas.microsoft.com/office/powerpoint/2010/main" val="1275588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lstStyle/>
          <a:p>
            <a:pPr algn="ctr"/>
            <a:r>
              <a:rPr lang="fr-FR" b="1" dirty="0" smtClean="0"/>
              <a:t>Temporalité</a:t>
            </a:r>
            <a:endParaRPr lang="fr-FR" b="1" dirty="0"/>
          </a:p>
        </p:txBody>
      </p:sp>
      <p:sp>
        <p:nvSpPr>
          <p:cNvPr id="3" name="Espace réservé du contenu 2"/>
          <p:cNvSpPr>
            <a:spLocks noGrp="1"/>
          </p:cNvSpPr>
          <p:nvPr>
            <p:ph idx="1"/>
          </p:nvPr>
        </p:nvSpPr>
        <p:spPr/>
        <p:txBody>
          <a:bodyPr/>
          <a:lstStyle/>
          <a:p>
            <a:pPr marL="0" indent="0" algn="ctr">
              <a:buNone/>
            </a:pPr>
            <a:endParaRPr lang="fr-FR" b="1" dirty="0" smtClean="0"/>
          </a:p>
          <a:p>
            <a:pPr marL="0" indent="0" algn="ctr">
              <a:buNone/>
            </a:pPr>
            <a:r>
              <a:rPr lang="fr-FR" b="1" dirty="0" smtClean="0"/>
              <a:t>Ce </a:t>
            </a:r>
            <a:r>
              <a:rPr lang="fr-FR" b="1" dirty="0"/>
              <a:t>projet sera mené sur un semestre. </a:t>
            </a:r>
            <a:endParaRPr lang="fr-FR" b="1" dirty="0" smtClean="0"/>
          </a:p>
          <a:p>
            <a:r>
              <a:rPr lang="fr-FR" dirty="0" smtClean="0">
                <a:solidFill>
                  <a:schemeClr val="bg2">
                    <a:lumMod val="25000"/>
                  </a:schemeClr>
                </a:solidFill>
              </a:rPr>
              <a:t>environ </a:t>
            </a:r>
            <a:r>
              <a:rPr lang="fr-FR" dirty="0">
                <a:solidFill>
                  <a:schemeClr val="bg2">
                    <a:lumMod val="25000"/>
                  </a:schemeClr>
                </a:solidFill>
              </a:rPr>
              <a:t>15 heures en </a:t>
            </a:r>
            <a:r>
              <a:rPr lang="fr-FR" dirty="0" smtClean="0">
                <a:solidFill>
                  <a:schemeClr val="bg2">
                    <a:lumMod val="25000"/>
                  </a:schemeClr>
                </a:solidFill>
              </a:rPr>
              <a:t>français;</a:t>
            </a:r>
          </a:p>
          <a:p>
            <a:r>
              <a:rPr lang="fr-FR" dirty="0" smtClean="0">
                <a:solidFill>
                  <a:schemeClr val="bg2">
                    <a:lumMod val="25000"/>
                  </a:schemeClr>
                </a:solidFill>
              </a:rPr>
              <a:t>8h </a:t>
            </a:r>
            <a:r>
              <a:rPr lang="fr-FR" dirty="0">
                <a:solidFill>
                  <a:schemeClr val="bg2">
                    <a:lumMod val="25000"/>
                  </a:schemeClr>
                </a:solidFill>
              </a:rPr>
              <a:t>en </a:t>
            </a:r>
            <a:r>
              <a:rPr lang="fr-FR" dirty="0" smtClean="0">
                <a:solidFill>
                  <a:schemeClr val="bg2">
                    <a:lumMod val="25000"/>
                  </a:schemeClr>
                </a:solidFill>
              </a:rPr>
              <a:t>anglais;</a:t>
            </a:r>
          </a:p>
          <a:p>
            <a:r>
              <a:rPr lang="fr-FR" dirty="0" smtClean="0">
                <a:solidFill>
                  <a:schemeClr val="bg2">
                    <a:lumMod val="25000"/>
                  </a:schemeClr>
                </a:solidFill>
              </a:rPr>
              <a:t>4 </a:t>
            </a:r>
            <a:r>
              <a:rPr lang="fr-FR" dirty="0">
                <a:solidFill>
                  <a:schemeClr val="bg2">
                    <a:lumMod val="25000"/>
                  </a:schemeClr>
                </a:solidFill>
              </a:rPr>
              <a:t>heures en </a:t>
            </a:r>
            <a:r>
              <a:rPr lang="fr-FR" dirty="0" err="1" smtClean="0">
                <a:solidFill>
                  <a:schemeClr val="bg2">
                    <a:lumMod val="25000"/>
                  </a:schemeClr>
                </a:solidFill>
              </a:rPr>
              <a:t>co</a:t>
            </a:r>
            <a:r>
              <a:rPr lang="fr-FR" dirty="0" smtClean="0">
                <a:solidFill>
                  <a:schemeClr val="bg2">
                    <a:lumMod val="25000"/>
                  </a:schemeClr>
                </a:solidFill>
              </a:rPr>
              <a:t>-animation pour le tournage;</a:t>
            </a:r>
          </a:p>
          <a:p>
            <a:r>
              <a:rPr lang="fr-FR" dirty="0" smtClean="0">
                <a:solidFill>
                  <a:schemeClr val="bg2">
                    <a:lumMod val="25000"/>
                  </a:schemeClr>
                </a:solidFill>
              </a:rPr>
              <a:t>2 ou 3 heures en musique pour l’élaboration de la bande sonore;</a:t>
            </a:r>
          </a:p>
          <a:p>
            <a:r>
              <a:rPr lang="fr-FR" dirty="0" smtClean="0">
                <a:solidFill>
                  <a:schemeClr val="bg2">
                    <a:lumMod val="25000"/>
                  </a:schemeClr>
                </a:solidFill>
              </a:rPr>
              <a:t>3 ou 4 heures en technologie pour le montage et sous titrage des courts métrages. </a:t>
            </a:r>
          </a:p>
          <a:p>
            <a:endParaRPr lang="fr-FR" dirty="0"/>
          </a:p>
        </p:txBody>
      </p:sp>
      <p:sp>
        <p:nvSpPr>
          <p:cNvPr id="4" name="ZoneTexte 3"/>
          <p:cNvSpPr txBox="1"/>
          <p:nvPr/>
        </p:nvSpPr>
        <p:spPr>
          <a:xfrm>
            <a:off x="9728791" y="6379535"/>
            <a:ext cx="1625009" cy="246221"/>
          </a:xfrm>
          <a:prstGeom prst="rect">
            <a:avLst/>
          </a:prstGeom>
          <a:noFill/>
        </p:spPr>
        <p:txBody>
          <a:bodyPr wrap="square" rtlCol="0">
            <a:spAutoFit/>
          </a:bodyPr>
          <a:lstStyle/>
          <a:p>
            <a:r>
              <a:rPr lang="fr-FR" sz="1000" dirty="0" smtClean="0">
                <a:hlinkClick r:id="rId2" action="ppaction://hlinksldjump"/>
              </a:rPr>
              <a:t>Retour Sommaire</a:t>
            </a:r>
            <a:endParaRPr lang="fr-FR" sz="1000" dirty="0"/>
          </a:p>
        </p:txBody>
      </p:sp>
    </p:spTree>
    <p:extLst>
      <p:ext uri="{BB962C8B-B14F-4D97-AF65-F5344CB8AC3E}">
        <p14:creationId xmlns:p14="http://schemas.microsoft.com/office/powerpoint/2010/main" val="2259941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lstStyle/>
          <a:p>
            <a:pPr algn="ctr"/>
            <a:r>
              <a:rPr lang="fr-FR" b="1" dirty="0" smtClean="0"/>
              <a:t>Travaux d’élèves</a:t>
            </a:r>
            <a:endParaRPr lang="fr-FR" b="1" dirty="0"/>
          </a:p>
        </p:txBody>
      </p:sp>
      <p:sp>
        <p:nvSpPr>
          <p:cNvPr id="3" name="Espace réservé du contenu 2"/>
          <p:cNvSpPr>
            <a:spLocks noGrp="1"/>
          </p:cNvSpPr>
          <p:nvPr>
            <p:ph idx="1"/>
          </p:nvPr>
        </p:nvSpPr>
        <p:spPr/>
        <p:txBody>
          <a:bodyPr/>
          <a:lstStyle/>
          <a:p>
            <a:pPr marL="0" indent="0" algn="ctr">
              <a:buNone/>
            </a:pPr>
            <a:endParaRPr lang="fr-FR" dirty="0"/>
          </a:p>
          <a:p>
            <a:pPr marL="0" indent="0" algn="ctr">
              <a:buNone/>
            </a:pPr>
            <a:endParaRPr lang="fr-FR" dirty="0" smtClean="0"/>
          </a:p>
          <a:p>
            <a:pPr marL="0" indent="0" algn="ctr">
              <a:buNone/>
            </a:pPr>
            <a:r>
              <a:rPr lang="fr-FR" dirty="0" smtClean="0"/>
              <a:t>Vous trouverez différents travaux réalisés à des étapes clés du projet à d’adresse suivante.</a:t>
            </a:r>
          </a:p>
          <a:p>
            <a:pPr marL="0" indent="0" algn="ctr">
              <a:buNone/>
            </a:pPr>
            <a:endParaRPr lang="fr-FR" dirty="0"/>
          </a:p>
          <a:p>
            <a:pPr marL="0" indent="0" algn="ctr">
              <a:buNone/>
            </a:pPr>
            <a:endParaRPr lang="fr-FR" dirty="0"/>
          </a:p>
          <a:p>
            <a:pPr marL="0" indent="0" algn="ctr">
              <a:buNone/>
            </a:pPr>
            <a:r>
              <a:rPr lang="fr-FR" b="1" dirty="0">
                <a:hlinkClick r:id="rId2"/>
              </a:rPr>
              <a:t>https://</a:t>
            </a:r>
            <a:r>
              <a:rPr lang="fr-FR" b="1" dirty="0" smtClean="0">
                <a:hlinkClick r:id="rId2"/>
              </a:rPr>
              <a:t>padlet.com/mrouffy/spooky</a:t>
            </a:r>
            <a:endParaRPr lang="fr-FR" b="1" dirty="0" smtClean="0"/>
          </a:p>
          <a:p>
            <a:pPr marL="0" indent="0" algn="ctr">
              <a:buNone/>
            </a:pPr>
            <a:endParaRPr lang="fr-FR" b="1" dirty="0" smtClean="0"/>
          </a:p>
        </p:txBody>
      </p:sp>
      <p:sp>
        <p:nvSpPr>
          <p:cNvPr id="4" name="ZoneTexte 3"/>
          <p:cNvSpPr txBox="1"/>
          <p:nvPr/>
        </p:nvSpPr>
        <p:spPr>
          <a:xfrm>
            <a:off x="9728791" y="6379535"/>
            <a:ext cx="1625009" cy="246221"/>
          </a:xfrm>
          <a:prstGeom prst="rect">
            <a:avLst/>
          </a:prstGeom>
          <a:noFill/>
        </p:spPr>
        <p:txBody>
          <a:bodyPr wrap="square" rtlCol="0">
            <a:spAutoFit/>
          </a:bodyPr>
          <a:lstStyle/>
          <a:p>
            <a:r>
              <a:rPr lang="fr-FR" sz="1000" dirty="0" smtClean="0">
                <a:hlinkClick r:id="rId3" action="ppaction://hlinksldjump"/>
              </a:rPr>
              <a:t>Retour Sommaire</a:t>
            </a:r>
            <a:endParaRPr lang="fr-FR" sz="1000" dirty="0"/>
          </a:p>
        </p:txBody>
      </p:sp>
      <p:sp>
        <p:nvSpPr>
          <p:cNvPr id="5" name="ZoneTexte 4"/>
          <p:cNvSpPr txBox="1"/>
          <p:nvPr/>
        </p:nvSpPr>
        <p:spPr>
          <a:xfrm>
            <a:off x="5018567" y="2913321"/>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501242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lstStyle/>
          <a:p>
            <a:pPr algn="ctr"/>
            <a:r>
              <a:rPr lang="fr-FR" b="1" dirty="0" smtClean="0"/>
              <a:t>PROJET</a:t>
            </a:r>
            <a:endParaRPr lang="fr-FR" b="1" dirty="0"/>
          </a:p>
        </p:txBody>
      </p:sp>
      <p:sp>
        <p:nvSpPr>
          <p:cNvPr id="3" name="Espace réservé du contenu 2"/>
          <p:cNvSpPr>
            <a:spLocks noGrp="1"/>
          </p:cNvSpPr>
          <p:nvPr>
            <p:ph idx="1"/>
          </p:nvPr>
        </p:nvSpPr>
        <p:spPr>
          <a:xfrm>
            <a:off x="838200" y="1825624"/>
            <a:ext cx="10515600" cy="4906479"/>
          </a:xfrm>
        </p:spPr>
        <p:txBody>
          <a:bodyPr>
            <a:normAutofit fontScale="55000" lnSpcReduction="20000"/>
          </a:bodyPr>
          <a:lstStyle/>
          <a:p>
            <a:pPr lvl="0"/>
            <a:endParaRPr lang="fr-FR" dirty="0" smtClean="0"/>
          </a:p>
          <a:p>
            <a:pPr marL="0" lvl="0" indent="0" algn="ctr">
              <a:buNone/>
            </a:pPr>
            <a:r>
              <a:rPr lang="fr-FR" b="1" dirty="0" smtClean="0"/>
              <a:t>Création </a:t>
            </a:r>
            <a:r>
              <a:rPr lang="fr-FR" b="1" dirty="0"/>
              <a:t>de nouvelles fantastiques en français puisant dans le patrimoine historique, culturel et naturel de l’Ecosse,  destinées à être adaptées et mises en scène afin de réaliser des courts-métrages en anglais sous-titrés en français</a:t>
            </a:r>
            <a:r>
              <a:rPr lang="fr-FR" b="1" dirty="0" smtClean="0"/>
              <a:t>.</a:t>
            </a:r>
          </a:p>
          <a:p>
            <a:pPr marL="0" lvl="0" indent="0" algn="ctr">
              <a:buNone/>
            </a:pPr>
            <a:endParaRPr lang="fr-FR" b="1" dirty="0" smtClean="0"/>
          </a:p>
          <a:p>
            <a:pPr lvl="0">
              <a:lnSpc>
                <a:spcPct val="120000"/>
              </a:lnSpc>
            </a:pPr>
            <a:r>
              <a:rPr lang="fr-FR" dirty="0">
                <a:solidFill>
                  <a:schemeClr val="bg2">
                    <a:lumMod val="25000"/>
                  </a:schemeClr>
                </a:solidFill>
              </a:rPr>
              <a:t>Dans un premier temps, les élèves découvriront et s’approprieront les caractéristiques du genre fantastique en classe de français et en parallèle, ils seront amenés en classe d’anglais à découvrir certaines spécificités du patrimoine historique, culturel et naturel écossais</a:t>
            </a:r>
            <a:r>
              <a:rPr lang="fr-FR" dirty="0" smtClean="0">
                <a:solidFill>
                  <a:schemeClr val="bg2">
                    <a:lumMod val="25000"/>
                  </a:schemeClr>
                </a:solidFill>
              </a:rPr>
              <a:t>.</a:t>
            </a:r>
            <a:endParaRPr lang="fr-FR" dirty="0">
              <a:solidFill>
                <a:schemeClr val="bg2">
                  <a:lumMod val="25000"/>
                </a:schemeClr>
              </a:solidFill>
            </a:endParaRPr>
          </a:p>
          <a:p>
            <a:pPr lvl="0">
              <a:lnSpc>
                <a:spcPct val="120000"/>
              </a:lnSpc>
            </a:pPr>
            <a:r>
              <a:rPr lang="fr-FR" dirty="0">
                <a:solidFill>
                  <a:schemeClr val="bg2">
                    <a:lumMod val="25000"/>
                  </a:schemeClr>
                </a:solidFill>
              </a:rPr>
              <a:t>Lors de cette deuxième étape, les élèves, par groupe, créeront une nouvelle fantastique en français ayant l’Ecosse pour décor. Ils transposeront par la suite leurs nouvelles en story-board et rédigeront le script de leur adaptation filmique. </a:t>
            </a:r>
          </a:p>
          <a:p>
            <a:pPr lvl="0">
              <a:lnSpc>
                <a:spcPct val="120000"/>
              </a:lnSpc>
            </a:pPr>
            <a:r>
              <a:rPr lang="fr-FR" dirty="0">
                <a:solidFill>
                  <a:schemeClr val="bg2">
                    <a:lumMod val="25000"/>
                  </a:schemeClr>
                </a:solidFill>
              </a:rPr>
              <a:t>Puis, lors un travail sur l’expressivité (lors d’un A.P mise en voix), les élèves passeront au tournage de leur court-métrage fantastique </a:t>
            </a:r>
            <a:r>
              <a:rPr lang="fr-FR" dirty="0" smtClean="0">
                <a:solidFill>
                  <a:schemeClr val="bg2">
                    <a:lumMod val="25000"/>
                  </a:schemeClr>
                </a:solidFill>
              </a:rPr>
              <a:t>. Le tournage pourra être réalisé avec des tablettes numériques ou tout autre type de matériel audio-visuel (appareil photo, caméra vidéo etc..) Il ne sera pas nécessaire d’encadrer les élèves sur la totalité du tournage, mais il sera important de fixer des échéances afin d’en contrôler le bon déroulement</a:t>
            </a:r>
            <a:endParaRPr lang="fr-FR" dirty="0">
              <a:solidFill>
                <a:schemeClr val="bg2">
                  <a:lumMod val="25000"/>
                </a:schemeClr>
              </a:solidFill>
            </a:endParaRPr>
          </a:p>
          <a:p>
            <a:pPr lvl="0">
              <a:lnSpc>
                <a:spcPct val="120000"/>
              </a:lnSpc>
            </a:pPr>
            <a:r>
              <a:rPr lang="fr-FR" dirty="0">
                <a:solidFill>
                  <a:schemeClr val="bg2">
                    <a:lumMod val="25000"/>
                  </a:schemeClr>
                </a:solidFill>
              </a:rPr>
              <a:t>Enfin, arriveront les phases de montage et sous-titrage des vidéos en technologie et de création de la bande sonore du film en éducation musicale</a:t>
            </a:r>
            <a:r>
              <a:rPr lang="fr-FR" dirty="0" smtClean="0">
                <a:solidFill>
                  <a:schemeClr val="bg2">
                    <a:lumMod val="25000"/>
                  </a:schemeClr>
                </a:solidFill>
              </a:rPr>
              <a:t>.</a:t>
            </a:r>
            <a:endParaRPr lang="fr-FR" dirty="0">
              <a:solidFill>
                <a:schemeClr val="bg2">
                  <a:lumMod val="25000"/>
                </a:schemeClr>
              </a:solidFill>
            </a:endParaRPr>
          </a:p>
          <a:p>
            <a:pPr lvl="0">
              <a:lnSpc>
                <a:spcPct val="120000"/>
              </a:lnSpc>
            </a:pPr>
            <a:r>
              <a:rPr lang="fr-FR" dirty="0">
                <a:solidFill>
                  <a:schemeClr val="bg2">
                    <a:lumMod val="25000"/>
                  </a:schemeClr>
                </a:solidFill>
              </a:rPr>
              <a:t>Pour conclure cet EPI, une projection des films et une cérémonie de remise des prix seront organisées en fin d’année. </a:t>
            </a:r>
          </a:p>
        </p:txBody>
      </p:sp>
      <p:sp>
        <p:nvSpPr>
          <p:cNvPr id="4" name="ZoneTexte 3"/>
          <p:cNvSpPr txBox="1"/>
          <p:nvPr/>
        </p:nvSpPr>
        <p:spPr>
          <a:xfrm>
            <a:off x="9728791" y="6379535"/>
            <a:ext cx="1625009" cy="246221"/>
          </a:xfrm>
          <a:prstGeom prst="rect">
            <a:avLst/>
          </a:prstGeom>
          <a:noFill/>
        </p:spPr>
        <p:txBody>
          <a:bodyPr wrap="square" rtlCol="0">
            <a:spAutoFit/>
          </a:bodyPr>
          <a:lstStyle/>
          <a:p>
            <a:r>
              <a:rPr lang="fr-FR" sz="1000" dirty="0" smtClean="0">
                <a:hlinkClick r:id="rId2" action="ppaction://hlinksldjump"/>
              </a:rPr>
              <a:t>Retour Sommaire</a:t>
            </a:r>
            <a:endParaRPr lang="fr-FR" sz="1000" dirty="0"/>
          </a:p>
        </p:txBody>
      </p:sp>
    </p:spTree>
    <p:extLst>
      <p:ext uri="{BB962C8B-B14F-4D97-AF65-F5344CB8AC3E}">
        <p14:creationId xmlns:p14="http://schemas.microsoft.com/office/powerpoint/2010/main" val="752888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8497B0"/>
          </a:solidFill>
        </p:spPr>
        <p:txBody>
          <a:bodyPr>
            <a:normAutofit fontScale="90000"/>
          </a:bodyPr>
          <a:lstStyle/>
          <a:p>
            <a:pPr algn="ctr"/>
            <a:r>
              <a:rPr lang="fr-FR" b="1" dirty="0" smtClean="0"/>
              <a:t>PROGRAMMES</a:t>
            </a:r>
            <a:br>
              <a:rPr lang="fr-FR" b="1" dirty="0" smtClean="0"/>
            </a:br>
            <a:r>
              <a:rPr lang="fr-FR" dirty="0" smtClean="0"/>
              <a:t/>
            </a:r>
            <a:br>
              <a:rPr lang="fr-FR" dirty="0" smtClean="0"/>
            </a:br>
            <a:r>
              <a:rPr lang="fr-FR" sz="2800" dirty="0" smtClean="0"/>
              <a:t>Disciplines impliquées.</a:t>
            </a:r>
            <a:endParaRPr lang="fr-FR" sz="28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399078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9728791" y="6379535"/>
            <a:ext cx="1625009" cy="246221"/>
          </a:xfrm>
          <a:prstGeom prst="rect">
            <a:avLst/>
          </a:prstGeom>
          <a:noFill/>
        </p:spPr>
        <p:txBody>
          <a:bodyPr wrap="square" rtlCol="0">
            <a:spAutoFit/>
          </a:bodyPr>
          <a:lstStyle/>
          <a:p>
            <a:r>
              <a:rPr lang="fr-FR" sz="1000" dirty="0" smtClean="0">
                <a:hlinkClick r:id="rId7" action="ppaction://hlinksldjump"/>
              </a:rPr>
              <a:t>Retour Sommaire</a:t>
            </a:r>
            <a:endParaRPr lang="fr-FR" sz="1000" dirty="0"/>
          </a:p>
        </p:txBody>
      </p:sp>
    </p:spTree>
    <p:extLst>
      <p:ext uri="{BB962C8B-B14F-4D97-AF65-F5344CB8AC3E}">
        <p14:creationId xmlns:p14="http://schemas.microsoft.com/office/powerpoint/2010/main" val="3741425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lstStyle/>
          <a:p>
            <a:pPr algn="ctr"/>
            <a:r>
              <a:rPr lang="fr-FR" b="1" dirty="0" smtClean="0">
                <a:solidFill>
                  <a:schemeClr val="bg1"/>
                </a:solidFill>
              </a:rPr>
              <a:t>PROGRAMMES : ANGLAIS</a:t>
            </a:r>
            <a:endParaRPr lang="fr-FR" b="1" dirty="0">
              <a:solidFill>
                <a:schemeClr val="bg1"/>
              </a:solidFill>
            </a:endParaRPr>
          </a:p>
        </p:txBody>
      </p:sp>
      <p:sp>
        <p:nvSpPr>
          <p:cNvPr id="3" name="Espace réservé du contenu 2"/>
          <p:cNvSpPr>
            <a:spLocks noGrp="1"/>
          </p:cNvSpPr>
          <p:nvPr>
            <p:ph idx="1"/>
          </p:nvPr>
        </p:nvSpPr>
        <p:spPr>
          <a:solidFill>
            <a:schemeClr val="accent4">
              <a:lumMod val="60000"/>
              <a:lumOff val="40000"/>
            </a:schemeClr>
          </a:solidFill>
        </p:spPr>
        <p:txBody>
          <a:bodyPr>
            <a:normAutofit fontScale="85000" lnSpcReduction="10000"/>
          </a:bodyPr>
          <a:lstStyle/>
          <a:p>
            <a:r>
              <a:rPr lang="fr-FR" sz="1900" b="1" dirty="0"/>
              <a:t>1</a:t>
            </a:r>
            <a:r>
              <a:rPr lang="fr-FR" sz="1900" b="1" dirty="0" smtClean="0"/>
              <a:t>-Découvrir </a:t>
            </a:r>
            <a:r>
              <a:rPr lang="fr-FR" sz="1900" b="1" dirty="0"/>
              <a:t>les aspects culturels d’une langue vivante étrangère et régionale </a:t>
            </a:r>
            <a:endParaRPr lang="fr-FR" sz="1900" b="1" dirty="0" smtClean="0"/>
          </a:p>
          <a:p>
            <a:pPr marL="0" indent="0">
              <a:lnSpc>
                <a:spcPct val="120000"/>
              </a:lnSpc>
              <a:buNone/>
            </a:pPr>
            <a:r>
              <a:rPr lang="fr-FR" sz="1900" dirty="0" smtClean="0"/>
              <a:t>Percevoir </a:t>
            </a:r>
            <a:r>
              <a:rPr lang="fr-FR" sz="1900" dirty="0"/>
              <a:t>les spécificités culturelles des pays et des régions de la langue étudiée en dépassant la vision figée et schématique des stéréotypes et des clichés</a:t>
            </a:r>
            <a:r>
              <a:rPr lang="fr-FR" sz="1900" dirty="0" smtClean="0"/>
              <a:t>.</a:t>
            </a:r>
          </a:p>
          <a:p>
            <a:pPr marL="0" indent="0">
              <a:lnSpc>
                <a:spcPct val="120000"/>
              </a:lnSpc>
              <a:buNone/>
            </a:pPr>
            <a:r>
              <a:rPr lang="fr-FR" sz="1900" dirty="0" smtClean="0"/>
              <a:t>Mobiliser </a:t>
            </a:r>
            <a:r>
              <a:rPr lang="fr-FR" sz="1900" dirty="0"/>
              <a:t>des références culturelles pour interpréter les éléments d’un message, d’un texte, d’un document sonore. </a:t>
            </a:r>
            <a:r>
              <a:rPr lang="fr-FR" sz="1900" dirty="0" smtClean="0"/>
              <a:t> </a:t>
            </a:r>
            <a:r>
              <a:rPr lang="fr-FR" sz="1900" dirty="0"/>
              <a:t> </a:t>
            </a:r>
            <a:endParaRPr lang="fr-FR" sz="1900" dirty="0" smtClean="0"/>
          </a:p>
          <a:p>
            <a:pPr marL="0" indent="0">
              <a:lnSpc>
                <a:spcPct val="120000"/>
              </a:lnSpc>
              <a:buNone/>
            </a:pPr>
            <a:r>
              <a:rPr lang="fr-FR" sz="1900" dirty="0" smtClean="0"/>
              <a:t>Mobiliser </a:t>
            </a:r>
            <a:r>
              <a:rPr lang="fr-FR" sz="1900" dirty="0"/>
              <a:t>ses connaissances culturelles pour décrire des personnages réels ou imaginaires, raconter. </a:t>
            </a:r>
            <a:endParaRPr lang="fr-FR" sz="1900" dirty="0" smtClean="0"/>
          </a:p>
          <a:p>
            <a:r>
              <a:rPr lang="fr-FR" sz="1900" b="1" dirty="0"/>
              <a:t>2</a:t>
            </a:r>
            <a:r>
              <a:rPr lang="fr-FR" sz="1900" b="1" dirty="0" smtClean="0"/>
              <a:t>-Écouter </a:t>
            </a:r>
            <a:r>
              <a:rPr lang="fr-FR" sz="1900" b="1" dirty="0"/>
              <a:t>et comprendre </a:t>
            </a:r>
          </a:p>
          <a:p>
            <a:pPr marL="0" indent="0">
              <a:buNone/>
            </a:pPr>
            <a:r>
              <a:rPr lang="fr-FR" sz="1900" dirty="0" smtClean="0"/>
              <a:t>Comprendre </a:t>
            </a:r>
            <a:r>
              <a:rPr lang="fr-FR" sz="1900" dirty="0"/>
              <a:t>des messages oraux et des documents sonores de nature et de complexité variables</a:t>
            </a:r>
            <a:r>
              <a:rPr lang="fr-FR" sz="1900" dirty="0" smtClean="0"/>
              <a:t>. </a:t>
            </a:r>
            <a:endParaRPr lang="fr-FR" sz="1900" dirty="0"/>
          </a:p>
          <a:p>
            <a:pPr marL="0" indent="0">
              <a:buNone/>
            </a:pPr>
            <a:r>
              <a:rPr lang="fr-FR" sz="1900" dirty="0" smtClean="0"/>
              <a:t>Se </a:t>
            </a:r>
            <a:r>
              <a:rPr lang="fr-FR" sz="1900" dirty="0"/>
              <a:t>familiariser aux réalités sonores de la langue, et s’entrainer à la mémorisation</a:t>
            </a:r>
            <a:r>
              <a:rPr lang="fr-FR" sz="1900" dirty="0" smtClean="0"/>
              <a:t>. </a:t>
            </a:r>
            <a:endParaRPr lang="fr-FR" sz="1900" b="1" dirty="0" smtClean="0"/>
          </a:p>
          <a:p>
            <a:r>
              <a:rPr lang="fr-FR" sz="1900" b="1" dirty="0" smtClean="0"/>
              <a:t>3-Lire et comprendre</a:t>
            </a:r>
          </a:p>
          <a:p>
            <a:pPr marL="0" indent="0">
              <a:buNone/>
            </a:pPr>
            <a:r>
              <a:rPr lang="fr-FR" sz="1900" dirty="0" smtClean="0"/>
              <a:t>Comprendre </a:t>
            </a:r>
            <a:r>
              <a:rPr lang="fr-FR" sz="1900" dirty="0"/>
              <a:t>des documents écrits de nature et de difficultés variées issus de sources diverses</a:t>
            </a:r>
            <a:r>
              <a:rPr lang="fr-FR" sz="1900" dirty="0" smtClean="0"/>
              <a:t>. </a:t>
            </a:r>
            <a:endParaRPr lang="fr-FR" sz="1900" dirty="0"/>
          </a:p>
          <a:p>
            <a:pPr marL="0" indent="0">
              <a:buNone/>
            </a:pPr>
            <a:r>
              <a:rPr lang="fr-FR" sz="1900" dirty="0" smtClean="0"/>
              <a:t>Développer </a:t>
            </a:r>
            <a:r>
              <a:rPr lang="fr-FR" sz="1900" dirty="0"/>
              <a:t>des stratégies de lecteur par le biais de lectures régulières. </a:t>
            </a:r>
          </a:p>
          <a:p>
            <a:pPr marL="0" indent="0">
              <a:lnSpc>
                <a:spcPct val="120000"/>
              </a:lnSpc>
              <a:buNone/>
            </a:pPr>
            <a:r>
              <a:rPr lang="fr-FR" sz="1900" dirty="0" smtClean="0"/>
              <a:t>S’approprier </a:t>
            </a:r>
            <a:r>
              <a:rPr lang="fr-FR" sz="1900" dirty="0"/>
              <a:t>le document en utilisant des repérages de nature différente : indices extralinguistiques, linguistiques, reconstitution du sens, mise en relation d’éléments significatifs. </a:t>
            </a:r>
            <a:endParaRPr lang="fr-FR" sz="1900" b="1" dirty="0" smtClean="0"/>
          </a:p>
          <a:p>
            <a:pPr marL="0" indent="0" algn="ctr">
              <a:buNone/>
            </a:pPr>
            <a:endParaRPr lang="fr-FR" sz="1700" b="1" dirty="0" smtClean="0"/>
          </a:p>
          <a:p>
            <a:endParaRPr lang="fr-FR" sz="2400" dirty="0"/>
          </a:p>
          <a:p>
            <a:endParaRPr lang="fr-FR" dirty="0"/>
          </a:p>
        </p:txBody>
      </p:sp>
      <p:sp>
        <p:nvSpPr>
          <p:cNvPr id="4" name="ZoneTexte 3"/>
          <p:cNvSpPr txBox="1"/>
          <p:nvPr/>
        </p:nvSpPr>
        <p:spPr>
          <a:xfrm>
            <a:off x="-159026" y="4744278"/>
            <a:ext cx="184731" cy="369332"/>
          </a:xfrm>
          <a:prstGeom prst="rect">
            <a:avLst/>
          </a:prstGeom>
          <a:noFill/>
        </p:spPr>
        <p:txBody>
          <a:bodyPr wrap="none" rtlCol="0">
            <a:spAutoFit/>
          </a:bodyPr>
          <a:lstStyle/>
          <a:p>
            <a:endParaRPr lang="fr-FR"/>
          </a:p>
        </p:txBody>
      </p:sp>
    </p:spTree>
    <p:extLst>
      <p:ext uri="{BB962C8B-B14F-4D97-AF65-F5344CB8AC3E}">
        <p14:creationId xmlns:p14="http://schemas.microsoft.com/office/powerpoint/2010/main" val="2485775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lstStyle/>
          <a:p>
            <a:pPr algn="ctr"/>
            <a:r>
              <a:rPr lang="fr-FR" b="1" dirty="0" smtClean="0">
                <a:solidFill>
                  <a:schemeClr val="bg1"/>
                </a:solidFill>
              </a:rPr>
              <a:t>PROGRAMMES : ANGLAIS</a:t>
            </a:r>
            <a:endParaRPr lang="fr-FR" b="1" dirty="0">
              <a:solidFill>
                <a:schemeClr val="bg1"/>
              </a:solidFill>
            </a:endParaRPr>
          </a:p>
        </p:txBody>
      </p:sp>
      <p:sp>
        <p:nvSpPr>
          <p:cNvPr id="3" name="Espace réservé du contenu 2"/>
          <p:cNvSpPr>
            <a:spLocks noGrp="1"/>
          </p:cNvSpPr>
          <p:nvPr>
            <p:ph idx="1"/>
          </p:nvPr>
        </p:nvSpPr>
        <p:spPr>
          <a:solidFill>
            <a:schemeClr val="accent4">
              <a:lumMod val="60000"/>
              <a:lumOff val="40000"/>
            </a:schemeClr>
          </a:solidFill>
        </p:spPr>
        <p:txBody>
          <a:bodyPr>
            <a:normAutofit fontScale="92500" lnSpcReduction="20000"/>
          </a:bodyPr>
          <a:lstStyle/>
          <a:p>
            <a:r>
              <a:rPr lang="fr-FR" sz="1900" b="1" dirty="0" smtClean="0"/>
              <a:t>4- Réagir et dialoguer</a:t>
            </a:r>
          </a:p>
          <a:p>
            <a:pPr marL="0" indent="0">
              <a:lnSpc>
                <a:spcPct val="120000"/>
              </a:lnSpc>
              <a:buNone/>
            </a:pPr>
            <a:r>
              <a:rPr lang="fr-FR" sz="1900" dirty="0" smtClean="0"/>
              <a:t>Développer des stratégies de compréhension orale en repérant des indices extralinguistiques ou linguistiques et en élaborant un discours commun. </a:t>
            </a:r>
            <a:endParaRPr lang="fr-FR" sz="1900" dirty="0"/>
          </a:p>
          <a:p>
            <a:pPr marL="0" indent="0">
              <a:lnSpc>
                <a:spcPct val="120000"/>
              </a:lnSpc>
              <a:buNone/>
            </a:pPr>
            <a:r>
              <a:rPr lang="fr-FR" sz="1900" dirty="0" smtClean="0"/>
              <a:t>Réagir spontanément à des sollicitations verbales, en mobilisant des énoncés adéquats au contexte, dans une succession d’échanges qui alimentent le message ou le contredisent. </a:t>
            </a:r>
            <a:endParaRPr lang="fr-FR" sz="1900" b="1" dirty="0" smtClean="0"/>
          </a:p>
          <a:p>
            <a:pPr>
              <a:lnSpc>
                <a:spcPct val="120000"/>
              </a:lnSpc>
            </a:pPr>
            <a:r>
              <a:rPr lang="fr-FR" sz="1900" b="1" dirty="0" smtClean="0"/>
              <a:t>5- Parler en continu</a:t>
            </a:r>
          </a:p>
          <a:p>
            <a:pPr marL="0" indent="0">
              <a:lnSpc>
                <a:spcPct val="120000"/>
              </a:lnSpc>
              <a:buNone/>
            </a:pPr>
            <a:r>
              <a:rPr lang="fr-FR" sz="1900" dirty="0" smtClean="0"/>
              <a:t>Développer </a:t>
            </a:r>
            <a:r>
              <a:rPr lang="fr-FR" sz="1900" dirty="0"/>
              <a:t>des stratégies pour surmonter un manque lexical lors d’une prise de parole, s’auto corriger et reformuler pour se faire comprendre. </a:t>
            </a:r>
          </a:p>
          <a:p>
            <a:pPr marL="0" indent="0">
              <a:lnSpc>
                <a:spcPct val="120000"/>
              </a:lnSpc>
              <a:buNone/>
            </a:pPr>
            <a:r>
              <a:rPr lang="fr-FR" sz="1900" dirty="0" smtClean="0"/>
              <a:t>Mettre </a:t>
            </a:r>
            <a:r>
              <a:rPr lang="fr-FR" sz="1900" dirty="0"/>
              <a:t>en voix son discours par la prononciation, l’intonation et la gestuelle adéquates. </a:t>
            </a:r>
            <a:endParaRPr lang="fr-FR" sz="1900" b="1" dirty="0" smtClean="0"/>
          </a:p>
          <a:p>
            <a:pPr>
              <a:lnSpc>
                <a:spcPct val="120000"/>
              </a:lnSpc>
            </a:pPr>
            <a:r>
              <a:rPr lang="fr-FR" sz="1900" b="1" dirty="0" smtClean="0"/>
              <a:t>6- Ecrire</a:t>
            </a:r>
          </a:p>
          <a:p>
            <a:pPr marL="0" indent="0">
              <a:lnSpc>
                <a:spcPct val="120000"/>
              </a:lnSpc>
              <a:buNone/>
            </a:pPr>
            <a:r>
              <a:rPr lang="fr-FR" sz="1900" dirty="0" smtClean="0"/>
              <a:t>Mobiliser </a:t>
            </a:r>
            <a:r>
              <a:rPr lang="fr-FR" sz="1900" dirty="0"/>
              <a:t>les outils pour écrire, corriger, modifier son écrit. </a:t>
            </a:r>
          </a:p>
          <a:p>
            <a:pPr marL="0" indent="0">
              <a:lnSpc>
                <a:spcPct val="120000"/>
              </a:lnSpc>
              <a:buNone/>
            </a:pPr>
            <a:r>
              <a:rPr lang="fr-FR" sz="1900" dirty="0" smtClean="0"/>
              <a:t>Reformuler </a:t>
            </a:r>
            <a:r>
              <a:rPr lang="fr-FR" sz="1900" dirty="0"/>
              <a:t>un message, rendre compte, raconter, décrire, expliquer, argumenter.  </a:t>
            </a:r>
          </a:p>
          <a:p>
            <a:pPr marL="0" indent="0" algn="ctr">
              <a:buNone/>
            </a:pPr>
            <a:endParaRPr lang="fr-FR" sz="1700" b="1" dirty="0" smtClean="0"/>
          </a:p>
          <a:p>
            <a:endParaRPr lang="fr-FR" sz="2400" dirty="0"/>
          </a:p>
          <a:p>
            <a:endParaRPr lang="fr-FR" dirty="0"/>
          </a:p>
        </p:txBody>
      </p:sp>
    </p:spTree>
    <p:extLst>
      <p:ext uri="{BB962C8B-B14F-4D97-AF65-F5344CB8AC3E}">
        <p14:creationId xmlns:p14="http://schemas.microsoft.com/office/powerpoint/2010/main" val="849498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68FF37"/>
          </a:solidFill>
        </p:spPr>
        <p:txBody>
          <a:bodyPr/>
          <a:lstStyle/>
          <a:p>
            <a:pPr algn="ctr"/>
            <a:r>
              <a:rPr lang="fr-FR" b="1" dirty="0" smtClean="0">
                <a:solidFill>
                  <a:srgbClr val="FFFFFF"/>
                </a:solidFill>
              </a:rPr>
              <a:t>PROGRAMMES : FRANCAIS</a:t>
            </a:r>
            <a:endParaRPr lang="fr-FR" b="1" dirty="0">
              <a:solidFill>
                <a:srgbClr val="FFFFFF"/>
              </a:solidFill>
            </a:endParaRPr>
          </a:p>
        </p:txBody>
      </p:sp>
      <p:sp>
        <p:nvSpPr>
          <p:cNvPr id="3" name="Espace réservé du contenu 2"/>
          <p:cNvSpPr>
            <a:spLocks noGrp="1"/>
          </p:cNvSpPr>
          <p:nvPr>
            <p:ph idx="1"/>
          </p:nvPr>
        </p:nvSpPr>
        <p:spPr>
          <a:solidFill>
            <a:srgbClr val="68FF37"/>
          </a:solidFill>
        </p:spPr>
        <p:txBody>
          <a:bodyPr>
            <a:normAutofit fontScale="40000" lnSpcReduction="20000"/>
          </a:bodyPr>
          <a:lstStyle/>
          <a:p>
            <a:pPr>
              <a:lnSpc>
                <a:spcPct val="120000"/>
              </a:lnSpc>
            </a:pPr>
            <a:r>
              <a:rPr lang="fr-FR" b="1" dirty="0"/>
              <a:t>1- Lecture et compréhension de l’écrit et de l’image</a:t>
            </a:r>
            <a:r>
              <a:rPr lang="fr-FR" b="1" dirty="0" smtClean="0"/>
              <a:t>.</a:t>
            </a:r>
          </a:p>
          <a:p>
            <a:pPr marL="0" indent="0">
              <a:lnSpc>
                <a:spcPct val="160000"/>
              </a:lnSpc>
              <a:buNone/>
            </a:pPr>
            <a:r>
              <a:rPr lang="fr-FR" dirty="0" smtClean="0"/>
              <a:t>Adapter </a:t>
            </a:r>
            <a:r>
              <a:rPr lang="fr-FR" dirty="0"/>
              <a:t>sa lecture à l’objectif </a:t>
            </a:r>
            <a:r>
              <a:rPr lang="fr-FR" dirty="0" smtClean="0"/>
              <a:t>poursuivi.</a:t>
            </a:r>
          </a:p>
          <a:p>
            <a:pPr marL="0" indent="0">
              <a:lnSpc>
                <a:spcPct val="160000"/>
              </a:lnSpc>
              <a:buNone/>
            </a:pPr>
            <a:r>
              <a:rPr lang="fr-FR" dirty="0" smtClean="0"/>
              <a:t>Reconnaitre </a:t>
            </a:r>
            <a:r>
              <a:rPr lang="fr-FR" dirty="0"/>
              <a:t>les implicites d’un texte et faire les inférences et hypothèses de lecture nécessaires.  </a:t>
            </a:r>
            <a:endParaRPr lang="fr-FR" dirty="0" smtClean="0"/>
          </a:p>
          <a:p>
            <a:pPr marL="0" indent="0">
              <a:lnSpc>
                <a:spcPct val="160000"/>
              </a:lnSpc>
              <a:buNone/>
            </a:pPr>
            <a:r>
              <a:rPr lang="fr-FR" dirty="0" smtClean="0"/>
              <a:t>Recourir </a:t>
            </a:r>
            <a:r>
              <a:rPr lang="fr-FR" dirty="0"/>
              <a:t>à des stratégies de lecture diverses</a:t>
            </a:r>
            <a:r>
              <a:rPr lang="fr-FR" dirty="0" smtClean="0"/>
              <a:t>. </a:t>
            </a:r>
            <a:endParaRPr lang="fr-FR" dirty="0"/>
          </a:p>
          <a:p>
            <a:pPr>
              <a:lnSpc>
                <a:spcPct val="120000"/>
              </a:lnSpc>
            </a:pPr>
            <a:r>
              <a:rPr lang="fr-FR" b="1" dirty="0"/>
              <a:t>2- Pratiquer le langage </a:t>
            </a:r>
            <a:r>
              <a:rPr lang="fr-FR" b="1" dirty="0" smtClean="0"/>
              <a:t>oral.</a:t>
            </a:r>
          </a:p>
          <a:p>
            <a:pPr marL="0" indent="0">
              <a:lnSpc>
                <a:spcPct val="170000"/>
              </a:lnSpc>
              <a:buNone/>
            </a:pPr>
            <a:r>
              <a:rPr lang="fr-FR" dirty="0" smtClean="0"/>
              <a:t>Raconter </a:t>
            </a:r>
            <a:r>
              <a:rPr lang="fr-FR" dirty="0"/>
              <a:t>une </a:t>
            </a:r>
            <a:r>
              <a:rPr lang="fr-FR" dirty="0" smtClean="0"/>
              <a:t>histoire.</a:t>
            </a:r>
            <a:endParaRPr lang="fr-FR" dirty="0"/>
          </a:p>
          <a:p>
            <a:pPr marL="0" indent="0">
              <a:lnSpc>
                <a:spcPct val="170000"/>
              </a:lnSpc>
              <a:buNone/>
            </a:pPr>
            <a:r>
              <a:rPr lang="fr-FR" dirty="0" smtClean="0"/>
              <a:t>  </a:t>
            </a:r>
            <a:r>
              <a:rPr lang="fr-FR" dirty="0"/>
              <a:t>Exprimer </a:t>
            </a:r>
            <a:r>
              <a:rPr lang="fr-FR" dirty="0" smtClean="0"/>
              <a:t>ses </a:t>
            </a:r>
            <a:r>
              <a:rPr lang="fr-FR" dirty="0"/>
              <a:t>sentiments, formuler un avis personnel à propos d’une œuvre ou d’une situation en visant à faire partager son point de vue.  </a:t>
            </a:r>
            <a:endParaRPr lang="fr-FR" dirty="0" smtClean="0"/>
          </a:p>
          <a:p>
            <a:pPr marL="0" indent="0">
              <a:lnSpc>
                <a:spcPct val="170000"/>
              </a:lnSpc>
              <a:buNone/>
            </a:pPr>
            <a:r>
              <a:rPr lang="fr-FR" dirty="0" smtClean="0"/>
              <a:t>Percevoir </a:t>
            </a:r>
            <a:r>
              <a:rPr lang="fr-FR" dirty="0"/>
              <a:t>et exploiter les ressources expressives et créatives de la parole</a:t>
            </a:r>
            <a:r>
              <a:rPr lang="fr-FR" dirty="0" smtClean="0"/>
              <a:t>.</a:t>
            </a:r>
          </a:p>
          <a:p>
            <a:pPr>
              <a:lnSpc>
                <a:spcPct val="120000"/>
              </a:lnSpc>
            </a:pPr>
            <a:r>
              <a:rPr lang="fr-FR" b="1" dirty="0" smtClean="0"/>
              <a:t>3- Ecriture.</a:t>
            </a:r>
            <a:endParaRPr lang="fr-FR" b="1" dirty="0"/>
          </a:p>
          <a:p>
            <a:pPr marL="0" indent="0">
              <a:lnSpc>
                <a:spcPct val="120000"/>
              </a:lnSpc>
              <a:buNone/>
            </a:pPr>
            <a:r>
              <a:rPr lang="fr-FR" dirty="0" smtClean="0"/>
              <a:t>Utiliser </a:t>
            </a:r>
            <a:r>
              <a:rPr lang="fr-FR" dirty="0"/>
              <a:t>l’écrit pour penser et pour apprendre</a:t>
            </a:r>
            <a:r>
              <a:rPr lang="fr-FR" dirty="0" smtClean="0"/>
              <a:t>. </a:t>
            </a:r>
          </a:p>
          <a:p>
            <a:pPr marL="0" indent="0">
              <a:lnSpc>
                <a:spcPct val="120000"/>
              </a:lnSpc>
              <a:buNone/>
            </a:pPr>
            <a:r>
              <a:rPr lang="fr-FR" dirty="0" smtClean="0"/>
              <a:t>Pratiquer l’écriture d’invention. </a:t>
            </a:r>
          </a:p>
          <a:p>
            <a:pPr marL="0" indent="0">
              <a:lnSpc>
                <a:spcPct val="120000"/>
              </a:lnSpc>
              <a:buNone/>
            </a:pPr>
            <a:r>
              <a:rPr lang="fr-FR" dirty="0" smtClean="0"/>
              <a:t>Adopter </a:t>
            </a:r>
            <a:r>
              <a:rPr lang="fr-FR" dirty="0"/>
              <a:t>des stratégies et des procédures d’écriture efficaces</a:t>
            </a:r>
            <a:r>
              <a:rPr lang="fr-FR" dirty="0" smtClean="0"/>
              <a:t>.</a:t>
            </a:r>
          </a:p>
        </p:txBody>
      </p:sp>
    </p:spTree>
    <p:extLst>
      <p:ext uri="{BB962C8B-B14F-4D97-AF65-F5344CB8AC3E}">
        <p14:creationId xmlns:p14="http://schemas.microsoft.com/office/powerpoint/2010/main" val="1447640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77FFC7"/>
          </a:solidFill>
        </p:spPr>
        <p:txBody>
          <a:bodyPr/>
          <a:lstStyle/>
          <a:p>
            <a:pPr algn="ctr"/>
            <a:r>
              <a:rPr lang="fr-FR" b="1" dirty="0">
                <a:solidFill>
                  <a:srgbClr val="FFFFFF"/>
                </a:solidFill>
              </a:rPr>
              <a:t>PROGRAMMES : </a:t>
            </a:r>
            <a:r>
              <a:rPr lang="fr-FR" b="1" dirty="0" smtClean="0">
                <a:solidFill>
                  <a:srgbClr val="FFFFFF"/>
                </a:solidFill>
              </a:rPr>
              <a:t>TECHNOLOGIE</a:t>
            </a:r>
            <a:endParaRPr lang="fr-FR" dirty="0">
              <a:solidFill>
                <a:srgbClr val="FFFFFF"/>
              </a:solidFill>
            </a:endParaRPr>
          </a:p>
        </p:txBody>
      </p:sp>
      <p:sp>
        <p:nvSpPr>
          <p:cNvPr id="3" name="Espace réservé du contenu 2"/>
          <p:cNvSpPr>
            <a:spLocks noGrp="1"/>
          </p:cNvSpPr>
          <p:nvPr>
            <p:ph idx="1"/>
          </p:nvPr>
        </p:nvSpPr>
        <p:spPr>
          <a:solidFill>
            <a:srgbClr val="77FFC7"/>
          </a:solidFill>
        </p:spPr>
        <p:txBody>
          <a:bodyPr/>
          <a:lstStyle/>
          <a:p>
            <a:endParaRPr lang="fr-FR" dirty="0" smtClean="0"/>
          </a:p>
          <a:p>
            <a:r>
              <a:rPr lang="fr-FR" dirty="0" smtClean="0"/>
              <a:t>1- </a:t>
            </a:r>
            <a:r>
              <a:rPr lang="fr-FR" b="1" dirty="0" smtClean="0"/>
              <a:t>Concevoir, créer et réaliser</a:t>
            </a:r>
          </a:p>
          <a:p>
            <a:pPr marL="0" indent="0">
              <a:buNone/>
            </a:pPr>
            <a:r>
              <a:rPr lang="fr-FR" dirty="0" smtClean="0"/>
              <a:t>Identifier </a:t>
            </a:r>
            <a:r>
              <a:rPr lang="fr-FR" dirty="0"/>
              <a:t>un besoin et énoncer un problème technique, identifier les conditions, contraintes (normes et règlements) et ressources correspondantes</a:t>
            </a:r>
            <a:r>
              <a:rPr lang="fr-FR" dirty="0" smtClean="0"/>
              <a:t>. </a:t>
            </a:r>
          </a:p>
          <a:p>
            <a:r>
              <a:rPr lang="fr-FR" dirty="0" smtClean="0"/>
              <a:t>2- </a:t>
            </a:r>
            <a:r>
              <a:rPr lang="fr-FR" b="1" dirty="0" smtClean="0"/>
              <a:t>Mobiliser les outils numériques</a:t>
            </a:r>
            <a:endParaRPr lang="fr-FR" b="1" dirty="0"/>
          </a:p>
        </p:txBody>
      </p:sp>
    </p:spTree>
    <p:extLst>
      <p:ext uri="{BB962C8B-B14F-4D97-AF65-F5344CB8AC3E}">
        <p14:creationId xmlns:p14="http://schemas.microsoft.com/office/powerpoint/2010/main" val="1837218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2E75B6"/>
          </a:solidFill>
        </p:spPr>
        <p:txBody>
          <a:bodyPr/>
          <a:lstStyle/>
          <a:p>
            <a:pPr algn="ctr"/>
            <a:r>
              <a:rPr lang="fr-FR" b="1" dirty="0">
                <a:solidFill>
                  <a:srgbClr val="FFFFFF"/>
                </a:solidFill>
              </a:rPr>
              <a:t>PROGRAMMES : </a:t>
            </a:r>
            <a:r>
              <a:rPr lang="fr-FR" b="1" dirty="0" smtClean="0">
                <a:solidFill>
                  <a:srgbClr val="FFFFFF"/>
                </a:solidFill>
              </a:rPr>
              <a:t>EDUCATION MUSICALE</a:t>
            </a:r>
            <a:endParaRPr lang="fr-FR" dirty="0">
              <a:solidFill>
                <a:srgbClr val="FFFFFF"/>
              </a:solidFill>
            </a:endParaRPr>
          </a:p>
        </p:txBody>
      </p:sp>
      <p:sp>
        <p:nvSpPr>
          <p:cNvPr id="3" name="Espace réservé du contenu 2"/>
          <p:cNvSpPr>
            <a:spLocks noGrp="1"/>
          </p:cNvSpPr>
          <p:nvPr>
            <p:ph idx="1"/>
          </p:nvPr>
        </p:nvSpPr>
        <p:spPr>
          <a:solidFill>
            <a:schemeClr val="accent1">
              <a:lumMod val="75000"/>
            </a:schemeClr>
          </a:solidFill>
        </p:spPr>
        <p:txBody>
          <a:bodyPr>
            <a:normAutofit lnSpcReduction="10000"/>
          </a:bodyPr>
          <a:lstStyle/>
          <a:p>
            <a:r>
              <a:rPr lang="fr-FR" b="1" dirty="0" smtClean="0"/>
              <a:t>1- Réaliser des projets musicaux d’interprétation ou de création</a:t>
            </a:r>
          </a:p>
          <a:p>
            <a:pPr marL="0" indent="0">
              <a:buNone/>
            </a:pPr>
            <a:r>
              <a:rPr lang="fr-FR" dirty="0" smtClean="0"/>
              <a:t>Définir </a:t>
            </a:r>
            <a:r>
              <a:rPr lang="fr-FR" dirty="0"/>
              <a:t>les caractéristiques musicales d’un projet puis en assurer la mise en œuvre en mobilisant les ressources adaptées</a:t>
            </a:r>
            <a:r>
              <a:rPr lang="fr-FR" dirty="0" smtClean="0"/>
              <a:t>. </a:t>
            </a:r>
            <a:r>
              <a:rPr lang="fr-FR" dirty="0"/>
              <a:t> </a:t>
            </a:r>
            <a:endParaRPr lang="fr-FR" dirty="0" smtClean="0"/>
          </a:p>
          <a:p>
            <a:pPr marL="0" indent="0">
              <a:buNone/>
            </a:pPr>
            <a:r>
              <a:rPr lang="fr-FR" dirty="0" smtClean="0"/>
              <a:t>Concevoir</a:t>
            </a:r>
            <a:r>
              <a:rPr lang="fr-FR" dirty="0"/>
              <a:t>, créer et réaliser des pièces musicales en référence à des styles, des œuvres, des contraintes</a:t>
            </a:r>
            <a:r>
              <a:rPr lang="fr-FR" b="1" dirty="0"/>
              <a:t> </a:t>
            </a:r>
            <a:r>
              <a:rPr lang="fr-FR" dirty="0"/>
              <a:t>d’interprétation ou de </a:t>
            </a:r>
            <a:r>
              <a:rPr lang="fr-FR" dirty="0" smtClean="0"/>
              <a:t>diffusion.  </a:t>
            </a:r>
          </a:p>
          <a:p>
            <a:r>
              <a:rPr lang="fr-FR" b="1" dirty="0" smtClean="0"/>
              <a:t>2- Explorer, imaginer, créer et produire.</a:t>
            </a:r>
          </a:p>
          <a:p>
            <a:pPr marL="0" indent="0">
              <a:buNone/>
            </a:pPr>
            <a:r>
              <a:rPr lang="fr-FR" dirty="0" smtClean="0"/>
              <a:t>Réutiliser </a:t>
            </a:r>
            <a:r>
              <a:rPr lang="fr-FR" dirty="0"/>
              <a:t>certaines caractéristiques (style, technique, etc.) d’une œuvre connue pour nourrir son travail</a:t>
            </a:r>
            <a:r>
              <a:rPr lang="fr-FR" dirty="0" smtClean="0"/>
              <a:t>. </a:t>
            </a:r>
            <a:r>
              <a:rPr lang="fr-FR" dirty="0"/>
              <a:t> </a:t>
            </a:r>
            <a:endParaRPr lang="fr-FR" dirty="0" smtClean="0"/>
          </a:p>
          <a:p>
            <a:pPr marL="0" indent="0">
              <a:buNone/>
            </a:pPr>
            <a:r>
              <a:rPr lang="fr-FR" dirty="0" smtClean="0"/>
              <a:t>Concevoir</a:t>
            </a:r>
            <a:r>
              <a:rPr lang="fr-FR" dirty="0"/>
              <a:t>, réaliser, arranger, pasticher une courte pièce préexistante, notamment à l’aide d’outils numériques</a:t>
            </a:r>
            <a:r>
              <a:rPr lang="fr-FR" dirty="0" smtClean="0"/>
              <a:t>.  </a:t>
            </a:r>
            <a:r>
              <a:rPr lang="fr-FR" dirty="0"/>
              <a:t> </a:t>
            </a:r>
          </a:p>
          <a:p>
            <a:pPr marL="0" indent="0">
              <a:buNone/>
            </a:pPr>
            <a:endParaRPr lang="fr-FR" dirty="0"/>
          </a:p>
        </p:txBody>
      </p:sp>
    </p:spTree>
    <p:extLst>
      <p:ext uri="{BB962C8B-B14F-4D97-AF65-F5344CB8AC3E}">
        <p14:creationId xmlns:p14="http://schemas.microsoft.com/office/powerpoint/2010/main" val="2442345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1230</TotalTime>
  <Words>2962</Words>
  <Application>Microsoft Macintosh PowerPoint</Application>
  <PresentationFormat>Grand écran</PresentationFormat>
  <Paragraphs>287</Paragraphs>
  <Slides>25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Calibri</vt:lpstr>
      <vt:lpstr>Calibri Light</vt:lpstr>
      <vt:lpstr>Chalkduster</vt:lpstr>
      <vt:lpstr>Verdana</vt:lpstr>
      <vt:lpstr>Arial</vt:lpstr>
      <vt:lpstr>Thème Office</vt:lpstr>
      <vt:lpstr>FANTASTIC SCOTLAND.</vt:lpstr>
      <vt:lpstr>PROBLEMATIQUE</vt:lpstr>
      <vt:lpstr>PROJET</vt:lpstr>
      <vt:lpstr>PROGRAMMES  Disciplines impliquées.</vt:lpstr>
      <vt:lpstr>PROGRAMMES : ANGLAIS</vt:lpstr>
      <vt:lpstr>PROGRAMMES : ANGLAIS</vt:lpstr>
      <vt:lpstr>PROGRAMMES : FRANCAIS</vt:lpstr>
      <vt:lpstr>PROGRAMMES : TECHNOLOGIE</vt:lpstr>
      <vt:lpstr>PROGRAMMES : EDUCATION MUSICALE</vt:lpstr>
      <vt:lpstr>Socle Commun Domaines</vt:lpstr>
      <vt:lpstr>Socle Commun Domaines</vt:lpstr>
      <vt:lpstr>PARCOURS</vt:lpstr>
      <vt:lpstr>Démarche Objectifs</vt:lpstr>
      <vt:lpstr>ACTION 1 : Welcome to Scotland. </vt:lpstr>
      <vt:lpstr>ACTION 2 : Myths and Legends of Scotland. </vt:lpstr>
      <vt:lpstr>ACTION 2 : Myths and Legends of Scotland. ‘Mary King’s Close’</vt:lpstr>
      <vt:lpstr>ACTION 2 : Myths and Legends of Scotland. ‘Mary King’s Close’</vt:lpstr>
      <vt:lpstr>ACTION 3 : Spooky Stories. </vt:lpstr>
      <vt:lpstr>ACTION 3 : Spooky Stories. </vt:lpstr>
      <vt:lpstr>ACTION 3 : Spooky Stories. </vt:lpstr>
      <vt:lpstr>ACTION 4 : Create an Audiobook. </vt:lpstr>
      <vt:lpstr>ACTION 5 : From Writing to Acting. Harry Potter and the Goblet of Fire</vt:lpstr>
      <vt:lpstr>Les Outils Numériques</vt:lpstr>
      <vt:lpstr>Temporalité</vt:lpstr>
      <vt:lpstr>Travaux d’élèves</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 n</dc:creator>
  <cp:lastModifiedBy>maxime rouffy</cp:lastModifiedBy>
  <cp:revision>146</cp:revision>
  <dcterms:created xsi:type="dcterms:W3CDTF">2016-03-08T09:24:44Z</dcterms:created>
  <dcterms:modified xsi:type="dcterms:W3CDTF">2016-06-10T10:26:18Z</dcterms:modified>
</cp:coreProperties>
</file>